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8288000" cy="10287000"/>
  <p:notesSz cx="6858000" cy="9144000"/>
  <p:embeddedFontLst>
    <p:embeddedFont>
      <p:font typeface="DM Sans" pitchFamily="2" charset="0"/>
      <p:regular r:id="rId18"/>
      <p:bold r:id="rId19"/>
      <p:italic r:id="rId20"/>
      <p:boldItalic r:id="rId21"/>
    </p:embeddedFont>
    <p:embeddedFont>
      <p:font typeface="DM Sans Bold" pitchFamily="2" charset="0"/>
      <p:regular r:id="rId22"/>
      <p:bold r:id="rId23"/>
    </p:embeddedFont>
    <p:embeddedFont>
      <p:font typeface="Montserrat" pitchFamily="2" charset="0"/>
      <p:regular r:id="rId24"/>
      <p:bold r:id="rId25"/>
      <p:italic r:id="rId26"/>
      <p:boldItalic r:id="rId27"/>
    </p:embeddedFont>
    <p:embeddedFont>
      <p:font typeface="Montserrat Heavy" pitchFamily="2" charset="0"/>
      <p:regular r:id="rId28"/>
      <p:bold r:id="rId29"/>
    </p:embeddedFont>
    <p:embeddedFont>
      <p:font typeface="Montserrat Semi-Bold" pitchFamily="2" charset="0"/>
      <p:regular r:id="rId30"/>
      <p:bold r:id="rId31"/>
    </p:embeddedFont>
    <p:embeddedFont>
      <p:font typeface="Raleway" pitchFamily="2" charset="0"/>
      <p:regular r:id="rId32"/>
      <p:bold r:id="rId33"/>
      <p:italic r:id="rId34"/>
      <p:boldItalic r:id="rId35"/>
    </p:embeddedFont>
    <p:embeddedFont>
      <p:font typeface="Raleway Bold" pitchFamily="2" charset="0"/>
      <p:regular r:id="rId36"/>
      <p:bold r:id="rId3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34" autoAdjust="0"/>
    <p:restoredTop sz="79796" autoAdjust="0"/>
  </p:normalViewPr>
  <p:slideViewPr>
    <p:cSldViewPr>
      <p:cViewPr>
        <p:scale>
          <a:sx n="59" d="100"/>
          <a:sy n="59" d="100"/>
        </p:scale>
        <p:origin x="1672" y="45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9" Type="http://schemas.openxmlformats.org/officeDocument/2006/relationships/viewProps" Target="viewProps.xml"/><Relationship Id="rId21" Type="http://schemas.openxmlformats.org/officeDocument/2006/relationships/font" Target="fonts/font4.fntdata"/><Relationship Id="rId34" Type="http://schemas.openxmlformats.org/officeDocument/2006/relationships/font" Target="fonts/font17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font" Target="fonts/font15.fntdata"/><Relationship Id="rId37" Type="http://schemas.openxmlformats.org/officeDocument/2006/relationships/font" Target="fonts/font20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36" Type="http://schemas.openxmlformats.org/officeDocument/2006/relationships/font" Target="fonts/font19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font" Target="fonts/font18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font" Target="fonts/font16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13.07.2025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7/13/25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7/13/25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7/13/25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7/13/25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7/13/25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7/13/25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7/13/25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3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36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sv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4" Type="http://schemas.openxmlformats.org/officeDocument/2006/relationships/image" Target="../media/image40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1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32A64">
                <a:alpha val="100000"/>
              </a:srgbClr>
            </a:gs>
            <a:gs pos="100000">
              <a:srgbClr val="414C94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756814" y="-403607"/>
            <a:ext cx="6531186" cy="11641778"/>
            <a:chOff x="0" y="0"/>
            <a:chExt cx="1720148" cy="306614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20148" cy="3066147"/>
            </a:xfrm>
            <a:custGeom>
              <a:avLst/>
              <a:gdLst/>
              <a:ahLst/>
              <a:cxnLst/>
              <a:rect l="l" t="t" r="r" b="b"/>
              <a:pathLst>
                <a:path w="1720148" h="3066147">
                  <a:moveTo>
                    <a:pt x="0" y="0"/>
                  </a:moveTo>
                  <a:lnTo>
                    <a:pt x="1720148" y="0"/>
                  </a:lnTo>
                  <a:lnTo>
                    <a:pt x="1720148" y="3066147"/>
                  </a:lnTo>
                  <a:lnTo>
                    <a:pt x="0" y="3066147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0"/>
                  </a:srgbClr>
                </a:gs>
                <a:gs pos="100000">
                  <a:srgbClr val="000000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he-IL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720148" cy="31042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83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674092">
            <a:off x="-3513169" y="8339629"/>
            <a:ext cx="19149891" cy="6989710"/>
          </a:xfrm>
          <a:custGeom>
            <a:avLst/>
            <a:gdLst/>
            <a:ahLst/>
            <a:cxnLst/>
            <a:rect l="l" t="t" r="r" b="b"/>
            <a:pathLst>
              <a:path w="19149891" h="6989710">
                <a:moveTo>
                  <a:pt x="0" y="0"/>
                </a:moveTo>
                <a:lnTo>
                  <a:pt x="19149891" y="0"/>
                </a:lnTo>
                <a:lnTo>
                  <a:pt x="19149891" y="6989710"/>
                </a:lnTo>
                <a:lnTo>
                  <a:pt x="0" y="69897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/>
            </a:stretch>
          </a:blipFill>
        </p:spPr>
        <p:txBody>
          <a:bodyPr/>
          <a:lstStyle/>
          <a:p>
            <a:pPr marL="0" algn="r" defTabSz="914400" rtl="1" eaLnBrk="1" latinLnBrk="0" hangingPunct="1"/>
            <a:endParaRPr lang="he-IL"/>
          </a:p>
        </p:txBody>
      </p:sp>
      <p:sp>
        <p:nvSpPr>
          <p:cNvPr id="6" name="Freeform 6"/>
          <p:cNvSpPr/>
          <p:nvPr/>
        </p:nvSpPr>
        <p:spPr>
          <a:xfrm rot="828919" flipH="1" flipV="1">
            <a:off x="1076036" y="-4819412"/>
            <a:ext cx="19149891" cy="6989710"/>
          </a:xfrm>
          <a:custGeom>
            <a:avLst/>
            <a:gdLst/>
            <a:ahLst/>
            <a:cxnLst/>
            <a:rect l="l" t="t" r="r" b="b"/>
            <a:pathLst>
              <a:path w="19149891" h="6989710">
                <a:moveTo>
                  <a:pt x="19149891" y="6989710"/>
                </a:moveTo>
                <a:lnTo>
                  <a:pt x="0" y="6989710"/>
                </a:lnTo>
                <a:lnTo>
                  <a:pt x="0" y="0"/>
                </a:lnTo>
                <a:lnTo>
                  <a:pt x="19149891" y="0"/>
                </a:lnTo>
                <a:lnTo>
                  <a:pt x="19149891" y="6989710"/>
                </a:lnTo>
                <a:close/>
              </a:path>
            </a:pathLst>
          </a:custGeom>
          <a:blipFill>
            <a:blip r:embed="rId3">
              <a:alphaModFix amt="43000"/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7" name="TextBox 7"/>
          <p:cNvSpPr txBox="1"/>
          <p:nvPr/>
        </p:nvSpPr>
        <p:spPr>
          <a:xfrm>
            <a:off x="762626" y="3015552"/>
            <a:ext cx="16496674" cy="29495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00"/>
              </a:lnSpc>
            </a:pPr>
            <a:r>
              <a:rPr lang="en-US" sz="8000" b="1">
                <a:solidFill>
                  <a:srgbClr val="FFFFFF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Real-Time Posture Evaluation Using Biomechanics &amp; Machine Learning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518488" y="1028700"/>
            <a:ext cx="2040298" cy="1469210"/>
            <a:chOff x="0" y="0"/>
            <a:chExt cx="2720398" cy="195894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720398" cy="1261584"/>
            </a:xfrm>
            <a:custGeom>
              <a:avLst/>
              <a:gdLst/>
              <a:ahLst/>
              <a:cxnLst/>
              <a:rect l="l" t="t" r="r" b="b"/>
              <a:pathLst>
                <a:path w="2720398" h="1261584">
                  <a:moveTo>
                    <a:pt x="0" y="0"/>
                  </a:moveTo>
                  <a:lnTo>
                    <a:pt x="2720398" y="0"/>
                  </a:lnTo>
                  <a:lnTo>
                    <a:pt x="2720398" y="1261584"/>
                  </a:lnTo>
                  <a:lnTo>
                    <a:pt x="0" y="12615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he-IL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972116" y="164753"/>
              <a:ext cx="863456" cy="1794195"/>
            </a:xfrm>
            <a:custGeom>
              <a:avLst/>
              <a:gdLst/>
              <a:ahLst/>
              <a:cxnLst/>
              <a:rect l="l" t="t" r="r" b="b"/>
              <a:pathLst>
                <a:path w="863456" h="1794195">
                  <a:moveTo>
                    <a:pt x="0" y="0"/>
                  </a:moveTo>
                  <a:lnTo>
                    <a:pt x="863456" y="0"/>
                  </a:lnTo>
                  <a:lnTo>
                    <a:pt x="863456" y="1794194"/>
                  </a:lnTo>
                  <a:lnTo>
                    <a:pt x="0" y="17941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he-IL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1142709" y="630792"/>
              <a:ext cx="426469" cy="158860"/>
            </a:xfrm>
            <a:custGeom>
              <a:avLst/>
              <a:gdLst/>
              <a:ahLst/>
              <a:cxnLst/>
              <a:rect l="l" t="t" r="r" b="b"/>
              <a:pathLst>
                <a:path w="426469" h="158860">
                  <a:moveTo>
                    <a:pt x="0" y="0"/>
                  </a:moveTo>
                  <a:lnTo>
                    <a:pt x="426469" y="0"/>
                  </a:lnTo>
                  <a:lnTo>
                    <a:pt x="426469" y="158860"/>
                  </a:lnTo>
                  <a:lnTo>
                    <a:pt x="0" y="1588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he-IL"/>
            </a:p>
          </p:txBody>
        </p:sp>
      </p:grpSp>
      <p:sp>
        <p:nvSpPr>
          <p:cNvPr id="12" name="Freeform 12"/>
          <p:cNvSpPr/>
          <p:nvPr/>
        </p:nvSpPr>
        <p:spPr>
          <a:xfrm>
            <a:off x="16134143" y="0"/>
            <a:ext cx="2153857" cy="1838463"/>
          </a:xfrm>
          <a:custGeom>
            <a:avLst/>
            <a:gdLst/>
            <a:ahLst/>
            <a:cxnLst/>
            <a:rect l="l" t="t" r="r" b="b"/>
            <a:pathLst>
              <a:path w="2153857" h="1838463">
                <a:moveTo>
                  <a:pt x="0" y="0"/>
                </a:moveTo>
                <a:lnTo>
                  <a:pt x="2153857" y="0"/>
                </a:lnTo>
                <a:lnTo>
                  <a:pt x="2153857" y="1838463"/>
                </a:lnTo>
                <a:lnTo>
                  <a:pt x="0" y="183846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r="-394822"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3" name="TextBox 13"/>
          <p:cNvSpPr txBox="1"/>
          <p:nvPr/>
        </p:nvSpPr>
        <p:spPr>
          <a:xfrm>
            <a:off x="2806047" y="1397488"/>
            <a:ext cx="9506012" cy="14275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509"/>
              </a:lnSpc>
            </a:pPr>
            <a:r>
              <a:rPr lang="en-US" sz="11062" b="1">
                <a:solidFill>
                  <a:srgbClr val="36E9FD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BodyTrack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98180" y="6105362"/>
            <a:ext cx="13946722" cy="25915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183"/>
              </a:lnSpc>
            </a:pPr>
            <a:r>
              <a:rPr lang="en-US" sz="3199" u="sng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Final Project ID:</a:t>
            </a:r>
            <a:r>
              <a:rPr lang="en-US" sz="3199" u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3199" b="1" u="none" strike="noStrike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25-2-D-4</a:t>
            </a:r>
          </a:p>
          <a:p>
            <a:pPr marL="0" lvl="0" indent="0" algn="l">
              <a:lnSpc>
                <a:spcPts val="5183"/>
              </a:lnSpc>
            </a:pPr>
            <a:r>
              <a:rPr lang="en-US" sz="3199" u="sng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Presented by:</a:t>
            </a:r>
            <a:r>
              <a:rPr lang="en-US" sz="3199" u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3199" b="1" u="none" strike="noStrike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Elad Krauz </a:t>
            </a:r>
            <a:r>
              <a:rPr lang="en-US" sz="3199" u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and</a:t>
            </a:r>
            <a:r>
              <a:rPr lang="en-US" sz="3199" b="1" u="none" strike="noStrike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 Uri Ziv</a:t>
            </a:r>
          </a:p>
          <a:p>
            <a:pPr marL="0" lvl="0" indent="0" algn="l">
              <a:lnSpc>
                <a:spcPts val="5183"/>
              </a:lnSpc>
            </a:pPr>
            <a:r>
              <a:rPr lang="en-US" sz="3199" u="sng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Supervisors:</a:t>
            </a:r>
            <a:r>
              <a:rPr lang="en-US" sz="3199" u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3199" b="1" u="none" strike="noStrike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Mrs. Elena Kramer </a:t>
            </a:r>
            <a:r>
              <a:rPr lang="en-US" sz="3199" u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and</a:t>
            </a:r>
            <a:r>
              <a:rPr lang="en-US" sz="3199" b="1" u="none" strike="noStrike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 Dr. Dan Lemberg</a:t>
            </a:r>
          </a:p>
          <a:p>
            <a:pPr marL="0" lvl="0" indent="0" algn="l">
              <a:lnSpc>
                <a:spcPts val="5183"/>
              </a:lnSpc>
            </a:pPr>
            <a:r>
              <a:rPr lang="en-US" sz="3199" u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Department of Software Engineering, Braude College of Engineering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0" y="9703733"/>
            <a:ext cx="1030714" cy="697566"/>
            <a:chOff x="0" y="0"/>
            <a:chExt cx="1374285" cy="930087"/>
          </a:xfrm>
        </p:grpSpPr>
        <p:grpSp>
          <p:nvGrpSpPr>
            <p:cNvPr id="16" name="Group 16"/>
            <p:cNvGrpSpPr/>
            <p:nvPr/>
          </p:nvGrpSpPr>
          <p:grpSpPr>
            <a:xfrm>
              <a:off x="0" y="0"/>
              <a:ext cx="176566" cy="777690"/>
              <a:chOff x="0" y="0"/>
              <a:chExt cx="34877" cy="153618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34877" cy="153618"/>
              </a:xfrm>
              <a:custGeom>
                <a:avLst/>
                <a:gdLst/>
                <a:ahLst/>
                <a:cxnLst/>
                <a:rect l="l" t="t" r="r" b="b"/>
                <a:pathLst>
                  <a:path w="34877" h="153618">
                    <a:moveTo>
                      <a:pt x="0" y="0"/>
                    </a:moveTo>
                    <a:lnTo>
                      <a:pt x="34877" y="0"/>
                    </a:lnTo>
                    <a:lnTo>
                      <a:pt x="34877" y="153618"/>
                    </a:lnTo>
                    <a:lnTo>
                      <a:pt x="0" y="153618"/>
                    </a:lnTo>
                    <a:close/>
                  </a:path>
                </a:pathLst>
              </a:custGeom>
              <a:solidFill>
                <a:srgbClr val="FAFAFA"/>
              </a:solidFill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18" name="TextBox 18"/>
              <p:cNvSpPr txBox="1"/>
              <p:nvPr/>
            </p:nvSpPr>
            <p:spPr>
              <a:xfrm>
                <a:off x="0" y="57150"/>
                <a:ext cx="34877" cy="9646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67"/>
                  </a:lnSpc>
                </a:pPr>
                <a:endParaRPr/>
              </a:p>
            </p:txBody>
          </p:sp>
        </p:grpSp>
        <p:grpSp>
          <p:nvGrpSpPr>
            <p:cNvPr id="19" name="Group 19"/>
            <p:cNvGrpSpPr/>
            <p:nvPr/>
          </p:nvGrpSpPr>
          <p:grpSpPr>
            <a:xfrm>
              <a:off x="163866" y="0"/>
              <a:ext cx="176566" cy="777690"/>
              <a:chOff x="0" y="0"/>
              <a:chExt cx="34877" cy="153618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34877" cy="153618"/>
              </a:xfrm>
              <a:custGeom>
                <a:avLst/>
                <a:gdLst/>
                <a:ahLst/>
                <a:cxnLst/>
                <a:rect l="l" t="t" r="r" b="b"/>
                <a:pathLst>
                  <a:path w="34877" h="153618">
                    <a:moveTo>
                      <a:pt x="0" y="0"/>
                    </a:moveTo>
                    <a:lnTo>
                      <a:pt x="34877" y="0"/>
                    </a:lnTo>
                    <a:lnTo>
                      <a:pt x="34877" y="153618"/>
                    </a:lnTo>
                    <a:lnTo>
                      <a:pt x="0" y="153618"/>
                    </a:lnTo>
                    <a:close/>
                  </a:path>
                </a:pathLst>
              </a:custGeom>
              <a:solidFill>
                <a:srgbClr val="B4F0F7"/>
              </a:solidFill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21" name="TextBox 21"/>
              <p:cNvSpPr txBox="1"/>
              <p:nvPr/>
            </p:nvSpPr>
            <p:spPr>
              <a:xfrm>
                <a:off x="0" y="57150"/>
                <a:ext cx="34877" cy="9646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67"/>
                  </a:lnSpc>
                </a:pPr>
                <a:endParaRPr/>
              </a:p>
            </p:txBody>
          </p:sp>
        </p:grpSp>
        <p:grpSp>
          <p:nvGrpSpPr>
            <p:cNvPr id="22" name="Group 22"/>
            <p:cNvGrpSpPr/>
            <p:nvPr/>
          </p:nvGrpSpPr>
          <p:grpSpPr>
            <a:xfrm>
              <a:off x="327732" y="0"/>
              <a:ext cx="176566" cy="777690"/>
              <a:chOff x="0" y="0"/>
              <a:chExt cx="34877" cy="153618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34877" cy="153618"/>
              </a:xfrm>
              <a:custGeom>
                <a:avLst/>
                <a:gdLst/>
                <a:ahLst/>
                <a:cxnLst/>
                <a:rect l="l" t="t" r="r" b="b"/>
                <a:pathLst>
                  <a:path w="34877" h="153618">
                    <a:moveTo>
                      <a:pt x="0" y="0"/>
                    </a:moveTo>
                    <a:lnTo>
                      <a:pt x="34877" y="0"/>
                    </a:lnTo>
                    <a:lnTo>
                      <a:pt x="34877" y="153618"/>
                    </a:lnTo>
                    <a:lnTo>
                      <a:pt x="0" y="153618"/>
                    </a:lnTo>
                    <a:close/>
                  </a:path>
                </a:pathLst>
              </a:custGeom>
              <a:solidFill>
                <a:srgbClr val="36E9FD"/>
              </a:solidFill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24" name="TextBox 24"/>
              <p:cNvSpPr txBox="1"/>
              <p:nvPr/>
            </p:nvSpPr>
            <p:spPr>
              <a:xfrm>
                <a:off x="0" y="57150"/>
                <a:ext cx="34877" cy="9646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67"/>
                  </a:lnSpc>
                </a:pPr>
                <a:endParaRPr/>
              </a:p>
            </p:txBody>
          </p:sp>
        </p:grpSp>
        <p:grpSp>
          <p:nvGrpSpPr>
            <p:cNvPr id="25" name="Group 25"/>
            <p:cNvGrpSpPr/>
            <p:nvPr/>
          </p:nvGrpSpPr>
          <p:grpSpPr>
            <a:xfrm>
              <a:off x="491598" y="0"/>
              <a:ext cx="176566" cy="777690"/>
              <a:chOff x="0" y="0"/>
              <a:chExt cx="34877" cy="153618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34877" cy="153618"/>
              </a:xfrm>
              <a:custGeom>
                <a:avLst/>
                <a:gdLst/>
                <a:ahLst/>
                <a:cxnLst/>
                <a:rect l="l" t="t" r="r" b="b"/>
                <a:pathLst>
                  <a:path w="34877" h="153618">
                    <a:moveTo>
                      <a:pt x="0" y="0"/>
                    </a:moveTo>
                    <a:lnTo>
                      <a:pt x="34877" y="0"/>
                    </a:lnTo>
                    <a:lnTo>
                      <a:pt x="34877" y="153618"/>
                    </a:lnTo>
                    <a:lnTo>
                      <a:pt x="0" y="153618"/>
                    </a:lnTo>
                    <a:close/>
                  </a:path>
                </a:pathLst>
              </a:custGeom>
              <a:solidFill>
                <a:srgbClr val="07A6B7"/>
              </a:solidFill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27" name="TextBox 27"/>
              <p:cNvSpPr txBox="1"/>
              <p:nvPr/>
            </p:nvSpPr>
            <p:spPr>
              <a:xfrm>
                <a:off x="0" y="57150"/>
                <a:ext cx="34877" cy="9646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67"/>
                  </a:lnSpc>
                </a:pPr>
                <a:endParaRPr/>
              </a:p>
            </p:txBody>
          </p:sp>
        </p:grpSp>
        <p:grpSp>
          <p:nvGrpSpPr>
            <p:cNvPr id="28" name="Group 28"/>
            <p:cNvGrpSpPr/>
            <p:nvPr/>
          </p:nvGrpSpPr>
          <p:grpSpPr>
            <a:xfrm>
              <a:off x="659383" y="0"/>
              <a:ext cx="714902" cy="930087"/>
              <a:chOff x="0" y="0"/>
              <a:chExt cx="141215" cy="183721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0" y="0"/>
                <a:ext cx="141215" cy="153618"/>
              </a:xfrm>
              <a:custGeom>
                <a:avLst/>
                <a:gdLst/>
                <a:ahLst/>
                <a:cxnLst/>
                <a:rect l="l" t="t" r="r" b="b"/>
                <a:pathLst>
                  <a:path w="141215" h="153618">
                    <a:moveTo>
                      <a:pt x="0" y="0"/>
                    </a:moveTo>
                    <a:lnTo>
                      <a:pt x="141215" y="0"/>
                    </a:lnTo>
                    <a:lnTo>
                      <a:pt x="141215" y="153618"/>
                    </a:lnTo>
                    <a:lnTo>
                      <a:pt x="0" y="153618"/>
                    </a:lnTo>
                    <a:close/>
                  </a:path>
                </a:pathLst>
              </a:custGeom>
              <a:solidFill>
                <a:srgbClr val="034768"/>
              </a:solidFill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30" name="TextBox 30"/>
              <p:cNvSpPr txBox="1"/>
              <p:nvPr/>
            </p:nvSpPr>
            <p:spPr>
              <a:xfrm>
                <a:off x="0" y="30103"/>
                <a:ext cx="141215" cy="153618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algn="ctr">
                  <a:lnSpc>
                    <a:spcPts val="1543"/>
                  </a:lnSpc>
                </a:pPr>
                <a:r>
                  <a:rPr lang="en-US" sz="3086" b="1" dirty="0">
                    <a:solidFill>
                      <a:srgbClr val="FFFFFF"/>
                    </a:solidFill>
                    <a:latin typeface="DM Sans Bold"/>
                    <a:ea typeface="DM Sans Bold"/>
                    <a:cs typeface="DM Sans Bold"/>
                    <a:sym typeface="DM Sans Bold"/>
                  </a:rPr>
                  <a:t>1</a:t>
                </a:r>
              </a:p>
            </p:txBody>
          </p:sp>
        </p:grp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32A64">
                <a:alpha val="100000"/>
              </a:srgbClr>
            </a:gs>
            <a:gs pos="100000">
              <a:srgbClr val="414C94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187759" y="-385005"/>
            <a:ext cx="6531186" cy="11641778"/>
            <a:chOff x="0" y="0"/>
            <a:chExt cx="1720148" cy="306614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20148" cy="3066147"/>
            </a:xfrm>
            <a:custGeom>
              <a:avLst/>
              <a:gdLst/>
              <a:ahLst/>
              <a:cxnLst/>
              <a:rect l="l" t="t" r="r" b="b"/>
              <a:pathLst>
                <a:path w="1720148" h="3066147">
                  <a:moveTo>
                    <a:pt x="0" y="0"/>
                  </a:moveTo>
                  <a:lnTo>
                    <a:pt x="1720148" y="0"/>
                  </a:lnTo>
                  <a:lnTo>
                    <a:pt x="1720148" y="3066147"/>
                  </a:lnTo>
                  <a:lnTo>
                    <a:pt x="0" y="3066147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0"/>
                  </a:srgbClr>
                </a:gs>
                <a:gs pos="100000">
                  <a:srgbClr val="000000">
                    <a:alpha val="56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he-IL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720148" cy="31042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83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244472" flipV="1">
            <a:off x="-655069" y="-5609139"/>
            <a:ext cx="19149891" cy="6989710"/>
          </a:xfrm>
          <a:custGeom>
            <a:avLst/>
            <a:gdLst/>
            <a:ahLst/>
            <a:cxnLst/>
            <a:rect l="l" t="t" r="r" b="b"/>
            <a:pathLst>
              <a:path w="19149891" h="6989710">
                <a:moveTo>
                  <a:pt x="0" y="6989710"/>
                </a:moveTo>
                <a:lnTo>
                  <a:pt x="19149891" y="6989710"/>
                </a:lnTo>
                <a:lnTo>
                  <a:pt x="19149891" y="0"/>
                </a:lnTo>
                <a:lnTo>
                  <a:pt x="0" y="0"/>
                </a:lnTo>
                <a:lnTo>
                  <a:pt x="0" y="6989710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6" name="Freeform 6"/>
          <p:cNvSpPr/>
          <p:nvPr/>
        </p:nvSpPr>
        <p:spPr>
          <a:xfrm>
            <a:off x="-980011" y="9512383"/>
            <a:ext cx="19149891" cy="6989710"/>
          </a:xfrm>
          <a:custGeom>
            <a:avLst/>
            <a:gdLst/>
            <a:ahLst/>
            <a:cxnLst/>
            <a:rect l="l" t="t" r="r" b="b"/>
            <a:pathLst>
              <a:path w="19149891" h="6989710">
                <a:moveTo>
                  <a:pt x="0" y="0"/>
                </a:moveTo>
                <a:lnTo>
                  <a:pt x="19149891" y="0"/>
                </a:lnTo>
                <a:lnTo>
                  <a:pt x="19149891" y="6989710"/>
                </a:lnTo>
                <a:lnTo>
                  <a:pt x="0" y="69897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7625375" y="2956953"/>
            <a:ext cx="3037249" cy="6301347"/>
            <a:chOff x="0" y="0"/>
            <a:chExt cx="9182100" cy="19050000"/>
          </a:xfrm>
        </p:grpSpPr>
        <p:sp>
          <p:nvSpPr>
            <p:cNvPr id="8" name="Freeform 8"/>
            <p:cNvSpPr/>
            <p:nvPr/>
          </p:nvSpPr>
          <p:spPr>
            <a:xfrm>
              <a:off x="395859" y="240665"/>
              <a:ext cx="8381873" cy="18062447"/>
            </a:xfrm>
            <a:custGeom>
              <a:avLst/>
              <a:gdLst/>
              <a:ahLst/>
              <a:cxnLst/>
              <a:rect l="l" t="t" r="r" b="b"/>
              <a:pathLst>
                <a:path w="8381873" h="18062447">
                  <a:moveTo>
                    <a:pt x="7301738" y="18062447"/>
                  </a:moveTo>
                  <a:lnTo>
                    <a:pt x="1080008" y="18062447"/>
                  </a:lnTo>
                  <a:cubicBezTo>
                    <a:pt x="483489" y="18062447"/>
                    <a:pt x="0" y="17578832"/>
                    <a:pt x="0" y="16982439"/>
                  </a:cubicBezTo>
                  <a:lnTo>
                    <a:pt x="0" y="1082675"/>
                  </a:lnTo>
                  <a:cubicBezTo>
                    <a:pt x="0" y="484759"/>
                    <a:pt x="484759" y="0"/>
                    <a:pt x="1082675" y="0"/>
                  </a:cubicBezTo>
                  <a:lnTo>
                    <a:pt x="7299071" y="0"/>
                  </a:lnTo>
                  <a:cubicBezTo>
                    <a:pt x="7896988" y="0"/>
                    <a:pt x="8381619" y="484759"/>
                    <a:pt x="8381619" y="1082548"/>
                  </a:cubicBezTo>
                  <a:lnTo>
                    <a:pt x="8381619" y="16982439"/>
                  </a:lnTo>
                  <a:cubicBezTo>
                    <a:pt x="8381873" y="17578959"/>
                    <a:pt x="7898384" y="18062447"/>
                    <a:pt x="7301738" y="18062447"/>
                  </a:cubicBezTo>
                  <a:close/>
                </a:path>
              </a:pathLst>
            </a:custGeom>
            <a:blipFill>
              <a:blip r:embed="rId4"/>
              <a:stretch>
                <a:fillRect l="-32975" r="-33139" b="-15697"/>
              </a:stretch>
            </a:blipFill>
          </p:spPr>
          <p:txBody>
            <a:bodyPr/>
            <a:lstStyle/>
            <a:p>
              <a:endParaRPr lang="he-IL"/>
            </a:p>
          </p:txBody>
        </p:sp>
        <p:sp>
          <p:nvSpPr>
            <p:cNvPr id="9" name="Freeform 9"/>
            <p:cNvSpPr/>
            <p:nvPr/>
          </p:nvSpPr>
          <p:spPr>
            <a:xfrm>
              <a:off x="0" y="0"/>
              <a:ext cx="9182100" cy="19050000"/>
            </a:xfrm>
            <a:custGeom>
              <a:avLst/>
              <a:gdLst/>
              <a:ahLst/>
              <a:cxnLst/>
              <a:rect l="l" t="t" r="r" b="b"/>
              <a:pathLst>
                <a:path w="9182100" h="19050000">
                  <a:moveTo>
                    <a:pt x="9182100" y="0"/>
                  </a:moveTo>
                  <a:lnTo>
                    <a:pt x="9182100" y="19050000"/>
                  </a:lnTo>
                  <a:lnTo>
                    <a:pt x="0" y="19050000"/>
                  </a:lnTo>
                  <a:lnTo>
                    <a:pt x="0" y="0"/>
                  </a:lnTo>
                  <a:lnTo>
                    <a:pt x="9182100" y="0"/>
                  </a:lnTo>
                  <a:close/>
                </a:path>
              </a:pathLst>
            </a:custGeom>
            <a:blipFill>
              <a:blip r:embed="rId5"/>
              <a:stretch>
                <a:fillRect t="-208" b="-208"/>
              </a:stretch>
            </a:blipFill>
          </p:spPr>
          <p:txBody>
            <a:bodyPr/>
            <a:lstStyle/>
            <a:p>
              <a:endParaRPr lang="he-IL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322283" y="3285153"/>
            <a:ext cx="7096649" cy="2443999"/>
            <a:chOff x="0" y="0"/>
            <a:chExt cx="2151088" cy="740809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151088" cy="740809"/>
            </a:xfrm>
            <a:custGeom>
              <a:avLst/>
              <a:gdLst/>
              <a:ahLst/>
              <a:cxnLst/>
              <a:rect l="l" t="t" r="r" b="b"/>
              <a:pathLst>
                <a:path w="2151088" h="740809">
                  <a:moveTo>
                    <a:pt x="2071670" y="0"/>
                  </a:moveTo>
                  <a:lnTo>
                    <a:pt x="79418" y="0"/>
                  </a:lnTo>
                  <a:cubicBezTo>
                    <a:pt x="79418" y="43699"/>
                    <a:pt x="44079" y="79418"/>
                    <a:pt x="0" y="79418"/>
                  </a:cubicBezTo>
                  <a:lnTo>
                    <a:pt x="0" y="661390"/>
                  </a:lnTo>
                  <a:cubicBezTo>
                    <a:pt x="43699" y="661390"/>
                    <a:pt x="79418" y="696729"/>
                    <a:pt x="79418" y="740809"/>
                  </a:cubicBezTo>
                  <a:lnTo>
                    <a:pt x="2071670" y="740809"/>
                  </a:lnTo>
                  <a:cubicBezTo>
                    <a:pt x="2071670" y="697109"/>
                    <a:pt x="2107009" y="661390"/>
                    <a:pt x="2151088" y="661390"/>
                  </a:cubicBezTo>
                  <a:lnTo>
                    <a:pt x="2151088" y="79418"/>
                  </a:lnTo>
                  <a:cubicBezTo>
                    <a:pt x="2107389" y="79418"/>
                    <a:pt x="2071670" y="44079"/>
                    <a:pt x="207167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38100" y="-19050"/>
              <a:ext cx="2074888" cy="7217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0"/>
                </a:lnSpc>
                <a:spcBef>
                  <a:spcPct val="0"/>
                </a:spcBef>
              </a:pPr>
              <a:r>
                <a:rPr lang="en-US" sz="2600" u="none" strike="noStrike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Each exercise includes a set of error conditions (e.g., insufficient depth, asymmetry, unstable movement)</a:t>
              </a:r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2026890" y="352425"/>
            <a:ext cx="14234220" cy="14693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700"/>
              </a:lnSpc>
              <a:spcBef>
                <a:spcPct val="0"/>
              </a:spcBef>
            </a:pPr>
            <a:r>
              <a:rPr lang="en-US" sz="6000" b="1" u="none" strike="noStrike" dirty="0">
                <a:solidFill>
                  <a:srgbClr val="FFFFFF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Detecting Posture Errors and Giving Real-Time Feedback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52498" y="1985403"/>
            <a:ext cx="17383004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u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After analyzing joint angles and movement phases, BodyTrack uses </a:t>
            </a:r>
            <a:r>
              <a:rPr lang="en-US" sz="3000" b="1" u="none" strike="noStrike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defined biomechanical rules</a:t>
            </a:r>
            <a:r>
              <a:rPr lang="en-US" sz="3000" u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to detect mistakes.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319176" y="6107626"/>
            <a:ext cx="7096649" cy="2443999"/>
            <a:chOff x="0" y="0"/>
            <a:chExt cx="2151088" cy="740809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151088" cy="740809"/>
            </a:xfrm>
            <a:custGeom>
              <a:avLst/>
              <a:gdLst/>
              <a:ahLst/>
              <a:cxnLst/>
              <a:rect l="l" t="t" r="r" b="b"/>
              <a:pathLst>
                <a:path w="2151088" h="740809">
                  <a:moveTo>
                    <a:pt x="2071670" y="0"/>
                  </a:moveTo>
                  <a:lnTo>
                    <a:pt x="79418" y="0"/>
                  </a:lnTo>
                  <a:cubicBezTo>
                    <a:pt x="79418" y="43699"/>
                    <a:pt x="44079" y="79418"/>
                    <a:pt x="0" y="79418"/>
                  </a:cubicBezTo>
                  <a:lnTo>
                    <a:pt x="0" y="661390"/>
                  </a:lnTo>
                  <a:cubicBezTo>
                    <a:pt x="43699" y="661390"/>
                    <a:pt x="79418" y="696729"/>
                    <a:pt x="79418" y="740809"/>
                  </a:cubicBezTo>
                  <a:lnTo>
                    <a:pt x="2071670" y="740809"/>
                  </a:lnTo>
                  <a:cubicBezTo>
                    <a:pt x="2071670" y="697109"/>
                    <a:pt x="2107009" y="661390"/>
                    <a:pt x="2151088" y="661390"/>
                  </a:cubicBezTo>
                  <a:lnTo>
                    <a:pt x="2151088" y="79418"/>
                  </a:lnTo>
                  <a:cubicBezTo>
                    <a:pt x="2107389" y="79418"/>
                    <a:pt x="2071670" y="44079"/>
                    <a:pt x="207167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38100" y="-19050"/>
              <a:ext cx="2074888" cy="7217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0"/>
                </a:lnSpc>
                <a:spcBef>
                  <a:spcPct val="0"/>
                </a:spcBef>
              </a:pPr>
              <a:r>
                <a:rPr lang="en-US" sz="2600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T</a:t>
              </a:r>
              <a:r>
                <a:rPr lang="en-US" sz="2600" u="none" strike="noStrike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hese are implemented as decision trees that compare real-time values to thresholds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0872175" y="3285153"/>
            <a:ext cx="7096649" cy="2443999"/>
            <a:chOff x="0" y="0"/>
            <a:chExt cx="2151088" cy="740809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2151088" cy="740809"/>
            </a:xfrm>
            <a:custGeom>
              <a:avLst/>
              <a:gdLst/>
              <a:ahLst/>
              <a:cxnLst/>
              <a:rect l="l" t="t" r="r" b="b"/>
              <a:pathLst>
                <a:path w="2151088" h="740809">
                  <a:moveTo>
                    <a:pt x="2071670" y="0"/>
                  </a:moveTo>
                  <a:lnTo>
                    <a:pt x="79418" y="0"/>
                  </a:lnTo>
                  <a:cubicBezTo>
                    <a:pt x="79418" y="43699"/>
                    <a:pt x="44079" y="79418"/>
                    <a:pt x="0" y="79418"/>
                  </a:cubicBezTo>
                  <a:lnTo>
                    <a:pt x="0" y="661390"/>
                  </a:lnTo>
                  <a:cubicBezTo>
                    <a:pt x="43699" y="661390"/>
                    <a:pt x="79418" y="696729"/>
                    <a:pt x="79418" y="740809"/>
                  </a:cubicBezTo>
                  <a:lnTo>
                    <a:pt x="2071670" y="740809"/>
                  </a:lnTo>
                  <a:cubicBezTo>
                    <a:pt x="2071670" y="697109"/>
                    <a:pt x="2107009" y="661390"/>
                    <a:pt x="2151088" y="661390"/>
                  </a:cubicBezTo>
                  <a:lnTo>
                    <a:pt x="2151088" y="79418"/>
                  </a:lnTo>
                  <a:cubicBezTo>
                    <a:pt x="2107389" y="79418"/>
                    <a:pt x="2071670" y="44079"/>
                    <a:pt x="207167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38100" y="-19050"/>
              <a:ext cx="2074888" cy="7217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0"/>
                </a:lnSpc>
                <a:spcBef>
                  <a:spcPct val="0"/>
                </a:spcBef>
              </a:pPr>
              <a:r>
                <a:rPr lang="en-US" sz="2600" u="none" strike="noStrike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Errors are identified the moment they happen — frame by frame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0872175" y="6107626"/>
            <a:ext cx="7096649" cy="2443999"/>
            <a:chOff x="0" y="0"/>
            <a:chExt cx="2151088" cy="740809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2151088" cy="740809"/>
            </a:xfrm>
            <a:custGeom>
              <a:avLst/>
              <a:gdLst/>
              <a:ahLst/>
              <a:cxnLst/>
              <a:rect l="l" t="t" r="r" b="b"/>
              <a:pathLst>
                <a:path w="2151088" h="740809">
                  <a:moveTo>
                    <a:pt x="2071670" y="0"/>
                  </a:moveTo>
                  <a:lnTo>
                    <a:pt x="79418" y="0"/>
                  </a:lnTo>
                  <a:cubicBezTo>
                    <a:pt x="79418" y="43699"/>
                    <a:pt x="44079" y="79418"/>
                    <a:pt x="0" y="79418"/>
                  </a:cubicBezTo>
                  <a:lnTo>
                    <a:pt x="0" y="661390"/>
                  </a:lnTo>
                  <a:cubicBezTo>
                    <a:pt x="43699" y="661390"/>
                    <a:pt x="79418" y="696729"/>
                    <a:pt x="79418" y="740809"/>
                  </a:cubicBezTo>
                  <a:lnTo>
                    <a:pt x="2071670" y="740809"/>
                  </a:lnTo>
                  <a:cubicBezTo>
                    <a:pt x="2071670" y="697109"/>
                    <a:pt x="2107009" y="661390"/>
                    <a:pt x="2151088" y="661390"/>
                  </a:cubicBezTo>
                  <a:lnTo>
                    <a:pt x="2151088" y="79418"/>
                  </a:lnTo>
                  <a:cubicBezTo>
                    <a:pt x="2107389" y="79418"/>
                    <a:pt x="2071670" y="44079"/>
                    <a:pt x="207167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38100" y="-19050"/>
              <a:ext cx="2074888" cy="7217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0"/>
                </a:lnSpc>
                <a:spcBef>
                  <a:spcPct val="0"/>
                </a:spcBef>
              </a:pPr>
              <a:r>
                <a:rPr lang="en-US" sz="2600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T</a:t>
              </a:r>
              <a:r>
                <a:rPr lang="en-US" sz="2600" u="none" strike="noStrike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he system sends audio cues, visual overlays, or both, to correct the user instantly</a:t>
              </a:r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0" y="9391650"/>
            <a:ext cx="18288000" cy="4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0"/>
              </a:lnSpc>
              <a:spcBef>
                <a:spcPct val="0"/>
              </a:spcBef>
            </a:pPr>
            <a:r>
              <a:rPr lang="en-US" sz="28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Feedback is clear, timely, and designed to </a:t>
            </a:r>
            <a:r>
              <a:rPr lang="en-US" sz="2800" b="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guide correction during the rep</a:t>
            </a:r>
            <a:r>
              <a:rPr lang="en-US" sz="28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, not after.</a:t>
            </a:r>
          </a:p>
        </p:txBody>
      </p:sp>
      <p:grpSp>
        <p:nvGrpSpPr>
          <p:cNvPr id="41" name="Group 15">
            <a:extLst>
              <a:ext uri="{FF2B5EF4-FFF2-40B4-BE49-F238E27FC236}">
                <a16:creationId xmlns:a16="http://schemas.microsoft.com/office/drawing/2014/main" id="{28B13ADD-873E-EC55-C28C-49762B2DB247}"/>
              </a:ext>
            </a:extLst>
          </p:cNvPr>
          <p:cNvGrpSpPr/>
          <p:nvPr/>
        </p:nvGrpSpPr>
        <p:grpSpPr>
          <a:xfrm>
            <a:off x="0" y="9703733"/>
            <a:ext cx="1030714" cy="697566"/>
            <a:chOff x="0" y="0"/>
            <a:chExt cx="1374285" cy="930087"/>
          </a:xfrm>
        </p:grpSpPr>
        <p:grpSp>
          <p:nvGrpSpPr>
            <p:cNvPr id="42" name="Group 16">
              <a:extLst>
                <a:ext uri="{FF2B5EF4-FFF2-40B4-BE49-F238E27FC236}">
                  <a16:creationId xmlns:a16="http://schemas.microsoft.com/office/drawing/2014/main" id="{ACB379B4-DBF0-C731-4197-AA495C6F07ED}"/>
                </a:ext>
              </a:extLst>
            </p:cNvPr>
            <p:cNvGrpSpPr/>
            <p:nvPr/>
          </p:nvGrpSpPr>
          <p:grpSpPr>
            <a:xfrm>
              <a:off x="0" y="0"/>
              <a:ext cx="176566" cy="777690"/>
              <a:chOff x="0" y="0"/>
              <a:chExt cx="34877" cy="153618"/>
            </a:xfrm>
          </p:grpSpPr>
          <p:sp>
            <p:nvSpPr>
              <p:cNvPr id="55" name="Freeform 17">
                <a:extLst>
                  <a:ext uri="{FF2B5EF4-FFF2-40B4-BE49-F238E27FC236}">
                    <a16:creationId xmlns:a16="http://schemas.microsoft.com/office/drawing/2014/main" id="{1AC6ACF0-35FF-78FA-DB37-4C8B316F19E4}"/>
                  </a:ext>
                </a:extLst>
              </p:cNvPr>
              <p:cNvSpPr/>
              <p:nvPr/>
            </p:nvSpPr>
            <p:spPr>
              <a:xfrm>
                <a:off x="0" y="0"/>
                <a:ext cx="34877" cy="153618"/>
              </a:xfrm>
              <a:custGeom>
                <a:avLst/>
                <a:gdLst/>
                <a:ahLst/>
                <a:cxnLst/>
                <a:rect l="l" t="t" r="r" b="b"/>
                <a:pathLst>
                  <a:path w="34877" h="153618">
                    <a:moveTo>
                      <a:pt x="0" y="0"/>
                    </a:moveTo>
                    <a:lnTo>
                      <a:pt x="34877" y="0"/>
                    </a:lnTo>
                    <a:lnTo>
                      <a:pt x="34877" y="153618"/>
                    </a:lnTo>
                    <a:lnTo>
                      <a:pt x="0" y="153618"/>
                    </a:lnTo>
                    <a:close/>
                  </a:path>
                </a:pathLst>
              </a:custGeom>
              <a:solidFill>
                <a:srgbClr val="FAFAFA"/>
              </a:solidFill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56" name="TextBox 18">
                <a:extLst>
                  <a:ext uri="{FF2B5EF4-FFF2-40B4-BE49-F238E27FC236}">
                    <a16:creationId xmlns:a16="http://schemas.microsoft.com/office/drawing/2014/main" id="{ED024A24-7AB6-C39F-B717-90BBFB2B7DBF}"/>
                  </a:ext>
                </a:extLst>
              </p:cNvPr>
              <p:cNvSpPr txBox="1"/>
              <p:nvPr/>
            </p:nvSpPr>
            <p:spPr>
              <a:xfrm>
                <a:off x="0" y="57150"/>
                <a:ext cx="34877" cy="9646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67"/>
                  </a:lnSpc>
                </a:pPr>
                <a:endParaRPr/>
              </a:p>
            </p:txBody>
          </p:sp>
        </p:grpSp>
        <p:grpSp>
          <p:nvGrpSpPr>
            <p:cNvPr id="43" name="Group 19">
              <a:extLst>
                <a:ext uri="{FF2B5EF4-FFF2-40B4-BE49-F238E27FC236}">
                  <a16:creationId xmlns:a16="http://schemas.microsoft.com/office/drawing/2014/main" id="{93360CE0-ABB0-7D9A-3085-19BB54432E54}"/>
                </a:ext>
              </a:extLst>
            </p:cNvPr>
            <p:cNvGrpSpPr/>
            <p:nvPr/>
          </p:nvGrpSpPr>
          <p:grpSpPr>
            <a:xfrm>
              <a:off x="163866" y="0"/>
              <a:ext cx="176566" cy="777690"/>
              <a:chOff x="0" y="0"/>
              <a:chExt cx="34877" cy="153618"/>
            </a:xfrm>
          </p:grpSpPr>
          <p:sp>
            <p:nvSpPr>
              <p:cNvPr id="53" name="Freeform 20">
                <a:extLst>
                  <a:ext uri="{FF2B5EF4-FFF2-40B4-BE49-F238E27FC236}">
                    <a16:creationId xmlns:a16="http://schemas.microsoft.com/office/drawing/2014/main" id="{53320397-0D67-1126-E186-40070E8A4B47}"/>
                  </a:ext>
                </a:extLst>
              </p:cNvPr>
              <p:cNvSpPr/>
              <p:nvPr/>
            </p:nvSpPr>
            <p:spPr>
              <a:xfrm>
                <a:off x="0" y="0"/>
                <a:ext cx="34877" cy="153618"/>
              </a:xfrm>
              <a:custGeom>
                <a:avLst/>
                <a:gdLst/>
                <a:ahLst/>
                <a:cxnLst/>
                <a:rect l="l" t="t" r="r" b="b"/>
                <a:pathLst>
                  <a:path w="34877" h="153618">
                    <a:moveTo>
                      <a:pt x="0" y="0"/>
                    </a:moveTo>
                    <a:lnTo>
                      <a:pt x="34877" y="0"/>
                    </a:lnTo>
                    <a:lnTo>
                      <a:pt x="34877" y="153618"/>
                    </a:lnTo>
                    <a:lnTo>
                      <a:pt x="0" y="153618"/>
                    </a:lnTo>
                    <a:close/>
                  </a:path>
                </a:pathLst>
              </a:custGeom>
              <a:solidFill>
                <a:srgbClr val="B4F0F7"/>
              </a:solidFill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54" name="TextBox 21">
                <a:extLst>
                  <a:ext uri="{FF2B5EF4-FFF2-40B4-BE49-F238E27FC236}">
                    <a16:creationId xmlns:a16="http://schemas.microsoft.com/office/drawing/2014/main" id="{817D337C-FB0B-0E2E-4041-546B7A4AB426}"/>
                  </a:ext>
                </a:extLst>
              </p:cNvPr>
              <p:cNvSpPr txBox="1"/>
              <p:nvPr/>
            </p:nvSpPr>
            <p:spPr>
              <a:xfrm>
                <a:off x="0" y="57150"/>
                <a:ext cx="34877" cy="9646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67"/>
                  </a:lnSpc>
                </a:pPr>
                <a:endParaRPr/>
              </a:p>
            </p:txBody>
          </p:sp>
        </p:grpSp>
        <p:grpSp>
          <p:nvGrpSpPr>
            <p:cNvPr id="44" name="Group 22">
              <a:extLst>
                <a:ext uri="{FF2B5EF4-FFF2-40B4-BE49-F238E27FC236}">
                  <a16:creationId xmlns:a16="http://schemas.microsoft.com/office/drawing/2014/main" id="{EEFC8E1E-778D-D334-080C-0554D76927D5}"/>
                </a:ext>
              </a:extLst>
            </p:cNvPr>
            <p:cNvGrpSpPr/>
            <p:nvPr/>
          </p:nvGrpSpPr>
          <p:grpSpPr>
            <a:xfrm>
              <a:off x="327732" y="0"/>
              <a:ext cx="176566" cy="777690"/>
              <a:chOff x="0" y="0"/>
              <a:chExt cx="34877" cy="153618"/>
            </a:xfrm>
          </p:grpSpPr>
          <p:sp>
            <p:nvSpPr>
              <p:cNvPr id="51" name="Freeform 23">
                <a:extLst>
                  <a:ext uri="{FF2B5EF4-FFF2-40B4-BE49-F238E27FC236}">
                    <a16:creationId xmlns:a16="http://schemas.microsoft.com/office/drawing/2014/main" id="{98A05A3E-3065-C4E5-4FA5-D12A75E8519E}"/>
                  </a:ext>
                </a:extLst>
              </p:cNvPr>
              <p:cNvSpPr/>
              <p:nvPr/>
            </p:nvSpPr>
            <p:spPr>
              <a:xfrm>
                <a:off x="0" y="0"/>
                <a:ext cx="34877" cy="153618"/>
              </a:xfrm>
              <a:custGeom>
                <a:avLst/>
                <a:gdLst/>
                <a:ahLst/>
                <a:cxnLst/>
                <a:rect l="l" t="t" r="r" b="b"/>
                <a:pathLst>
                  <a:path w="34877" h="153618">
                    <a:moveTo>
                      <a:pt x="0" y="0"/>
                    </a:moveTo>
                    <a:lnTo>
                      <a:pt x="34877" y="0"/>
                    </a:lnTo>
                    <a:lnTo>
                      <a:pt x="34877" y="153618"/>
                    </a:lnTo>
                    <a:lnTo>
                      <a:pt x="0" y="153618"/>
                    </a:lnTo>
                    <a:close/>
                  </a:path>
                </a:pathLst>
              </a:custGeom>
              <a:solidFill>
                <a:srgbClr val="36E9FD"/>
              </a:solidFill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52" name="TextBox 24">
                <a:extLst>
                  <a:ext uri="{FF2B5EF4-FFF2-40B4-BE49-F238E27FC236}">
                    <a16:creationId xmlns:a16="http://schemas.microsoft.com/office/drawing/2014/main" id="{F79F2C21-A757-9DDC-B18B-2747CEC4A0B1}"/>
                  </a:ext>
                </a:extLst>
              </p:cNvPr>
              <p:cNvSpPr txBox="1"/>
              <p:nvPr/>
            </p:nvSpPr>
            <p:spPr>
              <a:xfrm>
                <a:off x="0" y="57150"/>
                <a:ext cx="34877" cy="9646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67"/>
                  </a:lnSpc>
                </a:pPr>
                <a:endParaRPr/>
              </a:p>
            </p:txBody>
          </p:sp>
        </p:grpSp>
        <p:grpSp>
          <p:nvGrpSpPr>
            <p:cNvPr id="45" name="Group 25">
              <a:extLst>
                <a:ext uri="{FF2B5EF4-FFF2-40B4-BE49-F238E27FC236}">
                  <a16:creationId xmlns:a16="http://schemas.microsoft.com/office/drawing/2014/main" id="{5E042586-DE3A-BD2F-C79C-80867C4AC4F2}"/>
                </a:ext>
              </a:extLst>
            </p:cNvPr>
            <p:cNvGrpSpPr/>
            <p:nvPr/>
          </p:nvGrpSpPr>
          <p:grpSpPr>
            <a:xfrm>
              <a:off x="491598" y="0"/>
              <a:ext cx="176566" cy="777690"/>
              <a:chOff x="0" y="0"/>
              <a:chExt cx="34877" cy="153618"/>
            </a:xfrm>
          </p:grpSpPr>
          <p:sp>
            <p:nvSpPr>
              <p:cNvPr id="49" name="Freeform 26">
                <a:extLst>
                  <a:ext uri="{FF2B5EF4-FFF2-40B4-BE49-F238E27FC236}">
                    <a16:creationId xmlns:a16="http://schemas.microsoft.com/office/drawing/2014/main" id="{CA6C9390-8C08-A6AA-B1FF-92F1A2E203AD}"/>
                  </a:ext>
                </a:extLst>
              </p:cNvPr>
              <p:cNvSpPr/>
              <p:nvPr/>
            </p:nvSpPr>
            <p:spPr>
              <a:xfrm>
                <a:off x="0" y="0"/>
                <a:ext cx="34877" cy="153618"/>
              </a:xfrm>
              <a:custGeom>
                <a:avLst/>
                <a:gdLst/>
                <a:ahLst/>
                <a:cxnLst/>
                <a:rect l="l" t="t" r="r" b="b"/>
                <a:pathLst>
                  <a:path w="34877" h="153618">
                    <a:moveTo>
                      <a:pt x="0" y="0"/>
                    </a:moveTo>
                    <a:lnTo>
                      <a:pt x="34877" y="0"/>
                    </a:lnTo>
                    <a:lnTo>
                      <a:pt x="34877" y="153618"/>
                    </a:lnTo>
                    <a:lnTo>
                      <a:pt x="0" y="153618"/>
                    </a:lnTo>
                    <a:close/>
                  </a:path>
                </a:pathLst>
              </a:custGeom>
              <a:solidFill>
                <a:srgbClr val="07A6B7"/>
              </a:solidFill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50" name="TextBox 27">
                <a:extLst>
                  <a:ext uri="{FF2B5EF4-FFF2-40B4-BE49-F238E27FC236}">
                    <a16:creationId xmlns:a16="http://schemas.microsoft.com/office/drawing/2014/main" id="{62F95FB0-49B1-75B4-89BC-FE00350482F9}"/>
                  </a:ext>
                </a:extLst>
              </p:cNvPr>
              <p:cNvSpPr txBox="1"/>
              <p:nvPr/>
            </p:nvSpPr>
            <p:spPr>
              <a:xfrm>
                <a:off x="0" y="57150"/>
                <a:ext cx="34877" cy="9646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67"/>
                  </a:lnSpc>
                </a:pPr>
                <a:endParaRPr/>
              </a:p>
            </p:txBody>
          </p:sp>
        </p:grpSp>
        <p:grpSp>
          <p:nvGrpSpPr>
            <p:cNvPr id="46" name="Group 28">
              <a:extLst>
                <a:ext uri="{FF2B5EF4-FFF2-40B4-BE49-F238E27FC236}">
                  <a16:creationId xmlns:a16="http://schemas.microsoft.com/office/drawing/2014/main" id="{53472AA7-5C7E-E8FB-C87A-44DEAE8461A7}"/>
                </a:ext>
              </a:extLst>
            </p:cNvPr>
            <p:cNvGrpSpPr/>
            <p:nvPr/>
          </p:nvGrpSpPr>
          <p:grpSpPr>
            <a:xfrm>
              <a:off x="659383" y="0"/>
              <a:ext cx="714902" cy="930087"/>
              <a:chOff x="0" y="0"/>
              <a:chExt cx="141215" cy="183721"/>
            </a:xfrm>
          </p:grpSpPr>
          <p:sp>
            <p:nvSpPr>
              <p:cNvPr id="47" name="Freeform 29">
                <a:extLst>
                  <a:ext uri="{FF2B5EF4-FFF2-40B4-BE49-F238E27FC236}">
                    <a16:creationId xmlns:a16="http://schemas.microsoft.com/office/drawing/2014/main" id="{F33DF684-C7B7-81AA-650C-C822A4E61B3C}"/>
                  </a:ext>
                </a:extLst>
              </p:cNvPr>
              <p:cNvSpPr/>
              <p:nvPr/>
            </p:nvSpPr>
            <p:spPr>
              <a:xfrm>
                <a:off x="0" y="0"/>
                <a:ext cx="141215" cy="153618"/>
              </a:xfrm>
              <a:custGeom>
                <a:avLst/>
                <a:gdLst/>
                <a:ahLst/>
                <a:cxnLst/>
                <a:rect l="l" t="t" r="r" b="b"/>
                <a:pathLst>
                  <a:path w="141215" h="153618">
                    <a:moveTo>
                      <a:pt x="0" y="0"/>
                    </a:moveTo>
                    <a:lnTo>
                      <a:pt x="141215" y="0"/>
                    </a:lnTo>
                    <a:lnTo>
                      <a:pt x="141215" y="153618"/>
                    </a:lnTo>
                    <a:lnTo>
                      <a:pt x="0" y="153618"/>
                    </a:lnTo>
                    <a:close/>
                  </a:path>
                </a:pathLst>
              </a:custGeom>
              <a:solidFill>
                <a:srgbClr val="034768"/>
              </a:solidFill>
            </p:spPr>
            <p:txBody>
              <a:bodyPr/>
              <a:lstStyle/>
              <a:p>
                <a:pPr marL="0" algn="r" defTabSz="914400" rtl="1" eaLnBrk="1" latinLnBrk="0" hangingPunct="1"/>
                <a:endParaRPr lang="he-IL" dirty="0"/>
              </a:p>
            </p:txBody>
          </p:sp>
          <p:sp>
            <p:nvSpPr>
              <p:cNvPr id="48" name="TextBox 30">
                <a:extLst>
                  <a:ext uri="{FF2B5EF4-FFF2-40B4-BE49-F238E27FC236}">
                    <a16:creationId xmlns:a16="http://schemas.microsoft.com/office/drawing/2014/main" id="{BC24CDD6-99B4-C108-04B6-7F89D1DD04CD}"/>
                  </a:ext>
                </a:extLst>
              </p:cNvPr>
              <p:cNvSpPr txBox="1"/>
              <p:nvPr/>
            </p:nvSpPr>
            <p:spPr>
              <a:xfrm>
                <a:off x="0" y="30103"/>
                <a:ext cx="141215" cy="153618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algn="ctr">
                  <a:lnSpc>
                    <a:spcPts val="1543"/>
                  </a:lnSpc>
                </a:pPr>
                <a:r>
                  <a:rPr lang="he-IL" sz="3086" b="1" dirty="0">
                    <a:solidFill>
                      <a:srgbClr val="FFFFFF"/>
                    </a:solidFill>
                    <a:latin typeface="DM Sans Bold"/>
                    <a:ea typeface="DM Sans Bold"/>
                    <a:cs typeface="DM Sans Bold"/>
                    <a:sym typeface="DM Sans Bold"/>
                  </a:rPr>
                  <a:t>10</a:t>
                </a:r>
                <a:endParaRPr lang="en-US" sz="3086" b="1" dirty="0">
                  <a:solidFill>
                    <a:srgbClr val="FFFFFF"/>
                  </a:solidFill>
                  <a:latin typeface="DM Sans Bold"/>
                  <a:ea typeface="DM Sans Bold"/>
                  <a:cs typeface="DM Sans Bold"/>
                  <a:sym typeface="DM Sans Bold"/>
                </a:endParaRPr>
              </a:p>
            </p:txBody>
          </p:sp>
        </p:grpSp>
      </p:grpSp>
    </p:spTree>
  </p:cSld>
  <p:clrMapOvr>
    <a:masterClrMapping/>
  </p:clrMapOvr>
  <p:transition spd="slow">
    <p:cover dir="r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32A64">
                <a:alpha val="100000"/>
              </a:srgbClr>
            </a:gs>
            <a:gs pos="100000">
              <a:srgbClr val="414C94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907256" y="2069817"/>
            <a:ext cx="12641434" cy="66612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20"/>
              </a:lnSpc>
            </a:pPr>
            <a:r>
              <a:rPr lang="en-US" sz="2800" u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BodyTrack was designed to feel like a </a:t>
            </a:r>
            <a:r>
              <a:rPr lang="en-US" sz="2800" b="1" u="none" strike="noStrike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real coach</a:t>
            </a:r>
            <a:r>
              <a:rPr lang="en-US" sz="2800" u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— without distractions</a:t>
            </a:r>
          </a:p>
          <a:p>
            <a:pPr marL="0" lvl="0" indent="0" algn="l">
              <a:lnSpc>
                <a:spcPts val="3920"/>
              </a:lnSpc>
            </a:pPr>
            <a:r>
              <a:rPr lang="en-US" sz="2800" u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or complexity.</a:t>
            </a:r>
          </a:p>
          <a:p>
            <a:pPr marL="604521" lvl="1" indent="-302261" algn="l">
              <a:lnSpc>
                <a:spcPts val="6048"/>
              </a:lnSpc>
              <a:buFont typeface="Arial"/>
              <a:buChar char="•"/>
            </a:pPr>
            <a:r>
              <a:rPr lang="en-US" sz="2800" b="1" u="none" strike="noStrike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Minimal setup:</a:t>
            </a:r>
            <a:r>
              <a:rPr lang="en-US" sz="2800" u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Select exercise, position the phone, start training</a:t>
            </a:r>
          </a:p>
          <a:p>
            <a:pPr marL="604521" lvl="1" indent="-302261" algn="l">
              <a:lnSpc>
                <a:spcPts val="6048"/>
              </a:lnSpc>
              <a:buFont typeface="Arial"/>
              <a:buChar char="•"/>
            </a:pPr>
            <a:r>
              <a:rPr lang="en-US" sz="2800" b="1" u="none" strike="noStrike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Live visual overlays:</a:t>
            </a:r>
            <a:r>
              <a:rPr lang="en-US" sz="2800" u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Pose skeleton + joint highlights</a:t>
            </a:r>
          </a:p>
          <a:p>
            <a:pPr marL="604521" lvl="1" indent="-302261" algn="l">
              <a:lnSpc>
                <a:spcPts val="6048"/>
              </a:lnSpc>
              <a:buFont typeface="Arial"/>
              <a:buChar char="•"/>
            </a:pPr>
            <a:r>
              <a:rPr lang="en-US" sz="2800" b="1" u="none" strike="noStrike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Real-time cues:</a:t>
            </a:r>
            <a:r>
              <a:rPr lang="en-US" sz="2800" u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Audio alerts when posture errors are detected</a:t>
            </a:r>
          </a:p>
          <a:p>
            <a:pPr marL="604521" lvl="1" indent="-302261" algn="l">
              <a:lnSpc>
                <a:spcPts val="3920"/>
              </a:lnSpc>
              <a:buFont typeface="Arial"/>
              <a:buChar char="•"/>
            </a:pPr>
            <a:r>
              <a:rPr lang="en-US" sz="2800" b="1" u="none" strike="noStrike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Session summary:</a:t>
            </a:r>
            <a:r>
              <a:rPr lang="en-US" sz="2800" u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After each set – rep count, detected issues, improvement tips</a:t>
            </a:r>
          </a:p>
          <a:p>
            <a:pPr algn="l">
              <a:lnSpc>
                <a:spcPts val="6048"/>
              </a:lnSpc>
            </a:pPr>
            <a:endParaRPr lang="en-US" sz="2800" u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>
              <a:lnSpc>
                <a:spcPts val="3976"/>
              </a:lnSpc>
            </a:pPr>
            <a:r>
              <a:rPr lang="en-US" sz="2800" u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The UI is developed in </a:t>
            </a:r>
            <a:r>
              <a:rPr lang="en-US" sz="2800" b="1" u="none" strike="noStrike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Kotlin</a:t>
            </a:r>
            <a:r>
              <a:rPr lang="en-US" sz="2800" u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, using </a:t>
            </a:r>
            <a:r>
              <a:rPr lang="en-US" sz="2800" b="1" u="none" strike="noStrike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Jetpack Compose</a:t>
            </a:r>
            <a:r>
              <a:rPr lang="en-US" sz="2800" u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and </a:t>
            </a:r>
            <a:r>
              <a:rPr lang="en-US" sz="2800" b="1" u="none" strike="noStrike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CameraX</a:t>
            </a:r>
          </a:p>
          <a:p>
            <a:pPr marL="0" lvl="0" indent="0" algn="l">
              <a:lnSpc>
                <a:spcPts val="3976"/>
              </a:lnSpc>
            </a:pPr>
            <a:r>
              <a:rPr lang="en-US" sz="2800" u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for real-time camera integration.</a:t>
            </a:r>
          </a:p>
          <a:p>
            <a:pPr marL="0" lvl="0" indent="0" algn="l">
              <a:lnSpc>
                <a:spcPts val="6048"/>
              </a:lnSpc>
            </a:pPr>
            <a:r>
              <a:rPr lang="en-US" sz="2800" u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Clear design = better focus, better training.</a:t>
            </a:r>
          </a:p>
        </p:txBody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13020340" y="1497799"/>
            <a:ext cx="2528750" cy="5246370"/>
            <a:chOff x="0" y="0"/>
            <a:chExt cx="9182100" cy="19050000"/>
          </a:xfrm>
        </p:grpSpPr>
        <p:sp>
          <p:nvSpPr>
            <p:cNvPr id="4" name="Freeform 4"/>
            <p:cNvSpPr/>
            <p:nvPr/>
          </p:nvSpPr>
          <p:spPr>
            <a:xfrm>
              <a:off x="395859" y="240665"/>
              <a:ext cx="8381873" cy="18062447"/>
            </a:xfrm>
            <a:custGeom>
              <a:avLst/>
              <a:gdLst/>
              <a:ahLst/>
              <a:cxnLst/>
              <a:rect l="l" t="t" r="r" b="b"/>
              <a:pathLst>
                <a:path w="8381873" h="18062447">
                  <a:moveTo>
                    <a:pt x="7301738" y="18062447"/>
                  </a:moveTo>
                  <a:lnTo>
                    <a:pt x="1080008" y="18062447"/>
                  </a:lnTo>
                  <a:cubicBezTo>
                    <a:pt x="483489" y="18062447"/>
                    <a:pt x="0" y="17578832"/>
                    <a:pt x="0" y="16982439"/>
                  </a:cubicBezTo>
                  <a:lnTo>
                    <a:pt x="0" y="1082675"/>
                  </a:lnTo>
                  <a:cubicBezTo>
                    <a:pt x="0" y="484759"/>
                    <a:pt x="484759" y="0"/>
                    <a:pt x="1082675" y="0"/>
                  </a:cubicBezTo>
                  <a:lnTo>
                    <a:pt x="7299071" y="0"/>
                  </a:lnTo>
                  <a:cubicBezTo>
                    <a:pt x="7896988" y="0"/>
                    <a:pt x="8381619" y="484759"/>
                    <a:pt x="8381619" y="1082548"/>
                  </a:cubicBezTo>
                  <a:lnTo>
                    <a:pt x="8381619" y="16982439"/>
                  </a:lnTo>
                  <a:cubicBezTo>
                    <a:pt x="8381873" y="17578959"/>
                    <a:pt x="7898384" y="18062447"/>
                    <a:pt x="7301738" y="18062447"/>
                  </a:cubicBezTo>
                  <a:close/>
                </a:path>
              </a:pathLst>
            </a:custGeom>
            <a:blipFill>
              <a:blip r:embed="rId3"/>
              <a:stretch>
                <a:fillRect l="-5222" r="-5222"/>
              </a:stretch>
            </a:blipFill>
          </p:spPr>
          <p:txBody>
            <a:bodyPr/>
            <a:lstStyle/>
            <a:p>
              <a:endParaRPr lang="he-IL"/>
            </a:p>
          </p:txBody>
        </p:sp>
        <p:sp>
          <p:nvSpPr>
            <p:cNvPr id="5" name="Freeform 5"/>
            <p:cNvSpPr/>
            <p:nvPr/>
          </p:nvSpPr>
          <p:spPr>
            <a:xfrm>
              <a:off x="0" y="0"/>
              <a:ext cx="9182100" cy="19050000"/>
            </a:xfrm>
            <a:custGeom>
              <a:avLst/>
              <a:gdLst/>
              <a:ahLst/>
              <a:cxnLst/>
              <a:rect l="l" t="t" r="r" b="b"/>
              <a:pathLst>
                <a:path w="9182100" h="19050000">
                  <a:moveTo>
                    <a:pt x="9182100" y="0"/>
                  </a:moveTo>
                  <a:lnTo>
                    <a:pt x="9182100" y="19050000"/>
                  </a:lnTo>
                  <a:lnTo>
                    <a:pt x="0" y="19050000"/>
                  </a:lnTo>
                  <a:lnTo>
                    <a:pt x="0" y="0"/>
                  </a:lnTo>
                  <a:lnTo>
                    <a:pt x="9182100" y="0"/>
                  </a:lnTo>
                  <a:close/>
                </a:path>
              </a:pathLst>
            </a:custGeom>
            <a:blipFill>
              <a:blip r:embed="rId4"/>
              <a:stretch>
                <a:fillRect t="-208" b="-208"/>
              </a:stretch>
            </a:blipFill>
          </p:spPr>
          <p:txBody>
            <a:bodyPr/>
            <a:lstStyle/>
            <a:p>
              <a:endParaRPr lang="he-IL"/>
            </a:p>
          </p:txBody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5676604" y="1847850"/>
            <a:ext cx="2528750" cy="5246370"/>
            <a:chOff x="0" y="0"/>
            <a:chExt cx="9182100" cy="19050000"/>
          </a:xfrm>
        </p:grpSpPr>
        <p:sp>
          <p:nvSpPr>
            <p:cNvPr id="7" name="Freeform 7"/>
            <p:cNvSpPr/>
            <p:nvPr/>
          </p:nvSpPr>
          <p:spPr>
            <a:xfrm>
              <a:off x="395859" y="240665"/>
              <a:ext cx="8381873" cy="18062447"/>
            </a:xfrm>
            <a:custGeom>
              <a:avLst/>
              <a:gdLst/>
              <a:ahLst/>
              <a:cxnLst/>
              <a:rect l="l" t="t" r="r" b="b"/>
              <a:pathLst>
                <a:path w="8381873" h="18062447">
                  <a:moveTo>
                    <a:pt x="7301738" y="18062447"/>
                  </a:moveTo>
                  <a:lnTo>
                    <a:pt x="1080008" y="18062447"/>
                  </a:lnTo>
                  <a:cubicBezTo>
                    <a:pt x="483489" y="18062447"/>
                    <a:pt x="0" y="17578832"/>
                    <a:pt x="0" y="16982439"/>
                  </a:cubicBezTo>
                  <a:lnTo>
                    <a:pt x="0" y="1082675"/>
                  </a:lnTo>
                  <a:cubicBezTo>
                    <a:pt x="0" y="484759"/>
                    <a:pt x="484759" y="0"/>
                    <a:pt x="1082675" y="0"/>
                  </a:cubicBezTo>
                  <a:lnTo>
                    <a:pt x="7299071" y="0"/>
                  </a:lnTo>
                  <a:cubicBezTo>
                    <a:pt x="7896988" y="0"/>
                    <a:pt x="8381619" y="484759"/>
                    <a:pt x="8381619" y="1082548"/>
                  </a:cubicBezTo>
                  <a:lnTo>
                    <a:pt x="8381619" y="16982439"/>
                  </a:lnTo>
                  <a:cubicBezTo>
                    <a:pt x="8381873" y="17578959"/>
                    <a:pt x="7898384" y="18062447"/>
                    <a:pt x="7301738" y="18062447"/>
                  </a:cubicBezTo>
                  <a:close/>
                </a:path>
              </a:pathLst>
            </a:custGeom>
            <a:blipFill>
              <a:blip r:embed="rId5"/>
              <a:stretch>
                <a:fillRect l="-5087" r="-5087"/>
              </a:stretch>
            </a:blipFill>
          </p:spPr>
          <p:txBody>
            <a:bodyPr/>
            <a:lstStyle/>
            <a:p>
              <a:endParaRPr lang="he-IL"/>
            </a:p>
          </p:txBody>
        </p:sp>
        <p:sp>
          <p:nvSpPr>
            <p:cNvPr id="8" name="Freeform 8"/>
            <p:cNvSpPr/>
            <p:nvPr/>
          </p:nvSpPr>
          <p:spPr>
            <a:xfrm>
              <a:off x="0" y="0"/>
              <a:ext cx="9182100" cy="19050000"/>
            </a:xfrm>
            <a:custGeom>
              <a:avLst/>
              <a:gdLst/>
              <a:ahLst/>
              <a:cxnLst/>
              <a:rect l="l" t="t" r="r" b="b"/>
              <a:pathLst>
                <a:path w="9182100" h="19050000">
                  <a:moveTo>
                    <a:pt x="9182100" y="0"/>
                  </a:moveTo>
                  <a:lnTo>
                    <a:pt x="9182100" y="19050000"/>
                  </a:lnTo>
                  <a:lnTo>
                    <a:pt x="0" y="19050000"/>
                  </a:lnTo>
                  <a:lnTo>
                    <a:pt x="0" y="0"/>
                  </a:lnTo>
                  <a:lnTo>
                    <a:pt x="9182100" y="0"/>
                  </a:lnTo>
                  <a:close/>
                </a:path>
              </a:pathLst>
            </a:custGeom>
            <a:blipFill>
              <a:blip r:embed="rId4"/>
              <a:stretch>
                <a:fillRect t="-208" b="-208"/>
              </a:stretch>
            </a:blipFill>
          </p:spPr>
          <p:txBody>
            <a:bodyPr/>
            <a:lstStyle/>
            <a:p>
              <a:endParaRPr lang="he-IL"/>
            </a:p>
          </p:txBody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13020340" y="6744169"/>
            <a:ext cx="2528750" cy="5246370"/>
            <a:chOff x="0" y="0"/>
            <a:chExt cx="9182100" cy="19050000"/>
          </a:xfrm>
        </p:grpSpPr>
        <p:sp>
          <p:nvSpPr>
            <p:cNvPr id="10" name="Freeform 10"/>
            <p:cNvSpPr/>
            <p:nvPr/>
          </p:nvSpPr>
          <p:spPr>
            <a:xfrm>
              <a:off x="395859" y="240665"/>
              <a:ext cx="8381873" cy="18062447"/>
            </a:xfrm>
            <a:custGeom>
              <a:avLst/>
              <a:gdLst/>
              <a:ahLst/>
              <a:cxnLst/>
              <a:rect l="l" t="t" r="r" b="b"/>
              <a:pathLst>
                <a:path w="8381873" h="18062447">
                  <a:moveTo>
                    <a:pt x="7301738" y="18062447"/>
                  </a:moveTo>
                  <a:lnTo>
                    <a:pt x="1080008" y="18062447"/>
                  </a:lnTo>
                  <a:cubicBezTo>
                    <a:pt x="483489" y="18062447"/>
                    <a:pt x="0" y="17578832"/>
                    <a:pt x="0" y="16982439"/>
                  </a:cubicBezTo>
                  <a:lnTo>
                    <a:pt x="0" y="1082675"/>
                  </a:lnTo>
                  <a:cubicBezTo>
                    <a:pt x="0" y="484759"/>
                    <a:pt x="484759" y="0"/>
                    <a:pt x="1082675" y="0"/>
                  </a:cubicBezTo>
                  <a:lnTo>
                    <a:pt x="7299071" y="0"/>
                  </a:lnTo>
                  <a:cubicBezTo>
                    <a:pt x="7896988" y="0"/>
                    <a:pt x="8381619" y="484759"/>
                    <a:pt x="8381619" y="1082548"/>
                  </a:cubicBezTo>
                  <a:lnTo>
                    <a:pt x="8381619" y="16982439"/>
                  </a:lnTo>
                  <a:cubicBezTo>
                    <a:pt x="8381873" y="17578959"/>
                    <a:pt x="7898384" y="18062447"/>
                    <a:pt x="7301738" y="18062447"/>
                  </a:cubicBezTo>
                  <a:close/>
                </a:path>
              </a:pathLst>
            </a:custGeom>
            <a:blipFill>
              <a:blip r:embed="rId6"/>
              <a:stretch>
                <a:fillRect l="-4279" r="-4279"/>
              </a:stretch>
            </a:blipFill>
          </p:spPr>
          <p:txBody>
            <a:bodyPr/>
            <a:lstStyle/>
            <a:p>
              <a:endParaRPr lang="he-IL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0" y="0"/>
              <a:ext cx="9182100" cy="19050000"/>
            </a:xfrm>
            <a:custGeom>
              <a:avLst/>
              <a:gdLst/>
              <a:ahLst/>
              <a:cxnLst/>
              <a:rect l="l" t="t" r="r" b="b"/>
              <a:pathLst>
                <a:path w="9182100" h="19050000">
                  <a:moveTo>
                    <a:pt x="9182100" y="0"/>
                  </a:moveTo>
                  <a:lnTo>
                    <a:pt x="9182100" y="19050000"/>
                  </a:lnTo>
                  <a:lnTo>
                    <a:pt x="0" y="19050000"/>
                  </a:lnTo>
                  <a:lnTo>
                    <a:pt x="0" y="0"/>
                  </a:lnTo>
                  <a:lnTo>
                    <a:pt x="9182100" y="0"/>
                  </a:lnTo>
                  <a:close/>
                </a:path>
              </a:pathLst>
            </a:custGeom>
            <a:blipFill>
              <a:blip r:embed="rId4"/>
              <a:stretch>
                <a:fillRect t="-208" b="-208"/>
              </a:stretch>
            </a:blipFill>
          </p:spPr>
          <p:txBody>
            <a:bodyPr/>
            <a:lstStyle/>
            <a:p>
              <a:endParaRPr lang="he-IL"/>
            </a:p>
          </p:txBody>
        </p:sp>
      </p:grp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15676604" y="7094220"/>
            <a:ext cx="2528750" cy="5246370"/>
            <a:chOff x="0" y="0"/>
            <a:chExt cx="9182100" cy="19050000"/>
          </a:xfrm>
        </p:grpSpPr>
        <p:sp>
          <p:nvSpPr>
            <p:cNvPr id="13" name="Freeform 13"/>
            <p:cNvSpPr/>
            <p:nvPr/>
          </p:nvSpPr>
          <p:spPr>
            <a:xfrm>
              <a:off x="395859" y="240665"/>
              <a:ext cx="8381873" cy="18062447"/>
            </a:xfrm>
            <a:custGeom>
              <a:avLst/>
              <a:gdLst/>
              <a:ahLst/>
              <a:cxnLst/>
              <a:rect l="l" t="t" r="r" b="b"/>
              <a:pathLst>
                <a:path w="8381873" h="18062447">
                  <a:moveTo>
                    <a:pt x="7301738" y="18062447"/>
                  </a:moveTo>
                  <a:lnTo>
                    <a:pt x="1080008" y="18062447"/>
                  </a:lnTo>
                  <a:cubicBezTo>
                    <a:pt x="483489" y="18062447"/>
                    <a:pt x="0" y="17578832"/>
                    <a:pt x="0" y="16982439"/>
                  </a:cubicBezTo>
                  <a:lnTo>
                    <a:pt x="0" y="1082675"/>
                  </a:lnTo>
                  <a:cubicBezTo>
                    <a:pt x="0" y="484759"/>
                    <a:pt x="484759" y="0"/>
                    <a:pt x="1082675" y="0"/>
                  </a:cubicBezTo>
                  <a:lnTo>
                    <a:pt x="7299071" y="0"/>
                  </a:lnTo>
                  <a:cubicBezTo>
                    <a:pt x="7896988" y="0"/>
                    <a:pt x="8381619" y="484759"/>
                    <a:pt x="8381619" y="1082548"/>
                  </a:cubicBezTo>
                  <a:lnTo>
                    <a:pt x="8381619" y="16982439"/>
                  </a:lnTo>
                  <a:cubicBezTo>
                    <a:pt x="8381873" y="17578959"/>
                    <a:pt x="7898384" y="18062447"/>
                    <a:pt x="7301738" y="18062447"/>
                  </a:cubicBezTo>
                  <a:close/>
                </a:path>
              </a:pathLst>
            </a:custGeom>
            <a:blipFill>
              <a:blip r:embed="rId7"/>
              <a:stretch>
                <a:fillRect l="-5760" r="-5760"/>
              </a:stretch>
            </a:blipFill>
          </p:spPr>
          <p:txBody>
            <a:bodyPr/>
            <a:lstStyle/>
            <a:p>
              <a:endParaRPr lang="he-IL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0" y="0"/>
              <a:ext cx="9182100" cy="19050000"/>
            </a:xfrm>
            <a:custGeom>
              <a:avLst/>
              <a:gdLst/>
              <a:ahLst/>
              <a:cxnLst/>
              <a:rect l="l" t="t" r="r" b="b"/>
              <a:pathLst>
                <a:path w="9182100" h="19050000">
                  <a:moveTo>
                    <a:pt x="9182100" y="0"/>
                  </a:moveTo>
                  <a:lnTo>
                    <a:pt x="9182100" y="19050000"/>
                  </a:lnTo>
                  <a:lnTo>
                    <a:pt x="0" y="19050000"/>
                  </a:lnTo>
                  <a:lnTo>
                    <a:pt x="0" y="0"/>
                  </a:lnTo>
                  <a:lnTo>
                    <a:pt x="9182100" y="0"/>
                  </a:lnTo>
                  <a:close/>
                </a:path>
              </a:pathLst>
            </a:custGeom>
            <a:blipFill>
              <a:blip r:embed="rId4"/>
              <a:stretch>
                <a:fillRect t="-208" b="-208"/>
              </a:stretch>
            </a:blipFill>
          </p:spPr>
          <p:txBody>
            <a:bodyPr/>
            <a:lstStyle/>
            <a:p>
              <a:endParaRPr lang="he-IL"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0" y="352425"/>
            <a:ext cx="18288000" cy="14693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5700"/>
              </a:lnSpc>
              <a:spcBef>
                <a:spcPct val="0"/>
              </a:spcBef>
            </a:pPr>
            <a:r>
              <a:rPr lang="en-US" sz="6000" b="1" u="none" strike="noStrike" dirty="0">
                <a:solidFill>
                  <a:srgbClr val="FFFFFF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Designed for Clarity </a:t>
            </a:r>
            <a:r>
              <a:rPr lang="en-US" sz="6000" u="none" strike="noStrik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– The BodyTrack User Interface</a:t>
            </a:r>
          </a:p>
        </p:txBody>
      </p:sp>
      <p:grpSp>
        <p:nvGrpSpPr>
          <p:cNvPr id="32" name="Group 15">
            <a:extLst>
              <a:ext uri="{FF2B5EF4-FFF2-40B4-BE49-F238E27FC236}">
                <a16:creationId xmlns:a16="http://schemas.microsoft.com/office/drawing/2014/main" id="{7504705D-0338-515D-F863-B90A53F38374}"/>
              </a:ext>
            </a:extLst>
          </p:cNvPr>
          <p:cNvGrpSpPr/>
          <p:nvPr/>
        </p:nvGrpSpPr>
        <p:grpSpPr>
          <a:xfrm>
            <a:off x="0" y="9703733"/>
            <a:ext cx="1030714" cy="697566"/>
            <a:chOff x="0" y="0"/>
            <a:chExt cx="1374285" cy="930087"/>
          </a:xfrm>
        </p:grpSpPr>
        <p:grpSp>
          <p:nvGrpSpPr>
            <p:cNvPr id="33" name="Group 16">
              <a:extLst>
                <a:ext uri="{FF2B5EF4-FFF2-40B4-BE49-F238E27FC236}">
                  <a16:creationId xmlns:a16="http://schemas.microsoft.com/office/drawing/2014/main" id="{59B282D7-9CE1-8955-D1A1-2168C0BD6A41}"/>
                </a:ext>
              </a:extLst>
            </p:cNvPr>
            <p:cNvGrpSpPr/>
            <p:nvPr/>
          </p:nvGrpSpPr>
          <p:grpSpPr>
            <a:xfrm>
              <a:off x="0" y="0"/>
              <a:ext cx="176566" cy="777690"/>
              <a:chOff x="0" y="0"/>
              <a:chExt cx="34877" cy="153618"/>
            </a:xfrm>
          </p:grpSpPr>
          <p:sp>
            <p:nvSpPr>
              <p:cNvPr id="46" name="Freeform 17">
                <a:extLst>
                  <a:ext uri="{FF2B5EF4-FFF2-40B4-BE49-F238E27FC236}">
                    <a16:creationId xmlns:a16="http://schemas.microsoft.com/office/drawing/2014/main" id="{6C89CE78-6AF3-B220-609F-0218089D9B53}"/>
                  </a:ext>
                </a:extLst>
              </p:cNvPr>
              <p:cNvSpPr/>
              <p:nvPr/>
            </p:nvSpPr>
            <p:spPr>
              <a:xfrm>
                <a:off x="0" y="0"/>
                <a:ext cx="34877" cy="153618"/>
              </a:xfrm>
              <a:custGeom>
                <a:avLst/>
                <a:gdLst/>
                <a:ahLst/>
                <a:cxnLst/>
                <a:rect l="l" t="t" r="r" b="b"/>
                <a:pathLst>
                  <a:path w="34877" h="153618">
                    <a:moveTo>
                      <a:pt x="0" y="0"/>
                    </a:moveTo>
                    <a:lnTo>
                      <a:pt x="34877" y="0"/>
                    </a:lnTo>
                    <a:lnTo>
                      <a:pt x="34877" y="153618"/>
                    </a:lnTo>
                    <a:lnTo>
                      <a:pt x="0" y="153618"/>
                    </a:lnTo>
                    <a:close/>
                  </a:path>
                </a:pathLst>
              </a:custGeom>
              <a:solidFill>
                <a:srgbClr val="FAFAFA"/>
              </a:solidFill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47" name="TextBox 18">
                <a:extLst>
                  <a:ext uri="{FF2B5EF4-FFF2-40B4-BE49-F238E27FC236}">
                    <a16:creationId xmlns:a16="http://schemas.microsoft.com/office/drawing/2014/main" id="{87F4C400-DC7C-EEAC-979A-5A772284E774}"/>
                  </a:ext>
                </a:extLst>
              </p:cNvPr>
              <p:cNvSpPr txBox="1"/>
              <p:nvPr/>
            </p:nvSpPr>
            <p:spPr>
              <a:xfrm>
                <a:off x="0" y="57150"/>
                <a:ext cx="34877" cy="9646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67"/>
                  </a:lnSpc>
                </a:pPr>
                <a:endParaRPr/>
              </a:p>
            </p:txBody>
          </p:sp>
        </p:grpSp>
        <p:grpSp>
          <p:nvGrpSpPr>
            <p:cNvPr id="34" name="Group 19">
              <a:extLst>
                <a:ext uri="{FF2B5EF4-FFF2-40B4-BE49-F238E27FC236}">
                  <a16:creationId xmlns:a16="http://schemas.microsoft.com/office/drawing/2014/main" id="{4D4EE915-7401-7D2E-80AE-6CEB3B0E522D}"/>
                </a:ext>
              </a:extLst>
            </p:cNvPr>
            <p:cNvGrpSpPr/>
            <p:nvPr/>
          </p:nvGrpSpPr>
          <p:grpSpPr>
            <a:xfrm>
              <a:off x="163866" y="0"/>
              <a:ext cx="176566" cy="777690"/>
              <a:chOff x="0" y="0"/>
              <a:chExt cx="34877" cy="153618"/>
            </a:xfrm>
          </p:grpSpPr>
          <p:sp>
            <p:nvSpPr>
              <p:cNvPr id="44" name="Freeform 20">
                <a:extLst>
                  <a:ext uri="{FF2B5EF4-FFF2-40B4-BE49-F238E27FC236}">
                    <a16:creationId xmlns:a16="http://schemas.microsoft.com/office/drawing/2014/main" id="{351BB9EE-031D-5466-322F-564FBB5284FC}"/>
                  </a:ext>
                </a:extLst>
              </p:cNvPr>
              <p:cNvSpPr/>
              <p:nvPr/>
            </p:nvSpPr>
            <p:spPr>
              <a:xfrm>
                <a:off x="0" y="0"/>
                <a:ext cx="34877" cy="153618"/>
              </a:xfrm>
              <a:custGeom>
                <a:avLst/>
                <a:gdLst/>
                <a:ahLst/>
                <a:cxnLst/>
                <a:rect l="l" t="t" r="r" b="b"/>
                <a:pathLst>
                  <a:path w="34877" h="153618">
                    <a:moveTo>
                      <a:pt x="0" y="0"/>
                    </a:moveTo>
                    <a:lnTo>
                      <a:pt x="34877" y="0"/>
                    </a:lnTo>
                    <a:lnTo>
                      <a:pt x="34877" y="153618"/>
                    </a:lnTo>
                    <a:lnTo>
                      <a:pt x="0" y="153618"/>
                    </a:lnTo>
                    <a:close/>
                  </a:path>
                </a:pathLst>
              </a:custGeom>
              <a:solidFill>
                <a:srgbClr val="B4F0F7"/>
              </a:solidFill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45" name="TextBox 21">
                <a:extLst>
                  <a:ext uri="{FF2B5EF4-FFF2-40B4-BE49-F238E27FC236}">
                    <a16:creationId xmlns:a16="http://schemas.microsoft.com/office/drawing/2014/main" id="{FBA05E74-67C6-6226-7BBA-34236657FFA1}"/>
                  </a:ext>
                </a:extLst>
              </p:cNvPr>
              <p:cNvSpPr txBox="1"/>
              <p:nvPr/>
            </p:nvSpPr>
            <p:spPr>
              <a:xfrm>
                <a:off x="0" y="57150"/>
                <a:ext cx="34877" cy="9646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67"/>
                  </a:lnSpc>
                </a:pPr>
                <a:endParaRPr/>
              </a:p>
            </p:txBody>
          </p:sp>
        </p:grpSp>
        <p:grpSp>
          <p:nvGrpSpPr>
            <p:cNvPr id="35" name="Group 22">
              <a:extLst>
                <a:ext uri="{FF2B5EF4-FFF2-40B4-BE49-F238E27FC236}">
                  <a16:creationId xmlns:a16="http://schemas.microsoft.com/office/drawing/2014/main" id="{792A3700-8C44-14C8-0F06-328834B23002}"/>
                </a:ext>
              </a:extLst>
            </p:cNvPr>
            <p:cNvGrpSpPr/>
            <p:nvPr/>
          </p:nvGrpSpPr>
          <p:grpSpPr>
            <a:xfrm>
              <a:off x="327732" y="0"/>
              <a:ext cx="176566" cy="777690"/>
              <a:chOff x="0" y="0"/>
              <a:chExt cx="34877" cy="153618"/>
            </a:xfrm>
          </p:grpSpPr>
          <p:sp>
            <p:nvSpPr>
              <p:cNvPr id="42" name="Freeform 23">
                <a:extLst>
                  <a:ext uri="{FF2B5EF4-FFF2-40B4-BE49-F238E27FC236}">
                    <a16:creationId xmlns:a16="http://schemas.microsoft.com/office/drawing/2014/main" id="{48E22B75-B73C-413C-54E8-087D05A11C5D}"/>
                  </a:ext>
                </a:extLst>
              </p:cNvPr>
              <p:cNvSpPr/>
              <p:nvPr/>
            </p:nvSpPr>
            <p:spPr>
              <a:xfrm>
                <a:off x="0" y="0"/>
                <a:ext cx="34877" cy="153618"/>
              </a:xfrm>
              <a:custGeom>
                <a:avLst/>
                <a:gdLst/>
                <a:ahLst/>
                <a:cxnLst/>
                <a:rect l="l" t="t" r="r" b="b"/>
                <a:pathLst>
                  <a:path w="34877" h="153618">
                    <a:moveTo>
                      <a:pt x="0" y="0"/>
                    </a:moveTo>
                    <a:lnTo>
                      <a:pt x="34877" y="0"/>
                    </a:lnTo>
                    <a:lnTo>
                      <a:pt x="34877" y="153618"/>
                    </a:lnTo>
                    <a:lnTo>
                      <a:pt x="0" y="153618"/>
                    </a:lnTo>
                    <a:close/>
                  </a:path>
                </a:pathLst>
              </a:custGeom>
              <a:solidFill>
                <a:srgbClr val="36E9FD"/>
              </a:solidFill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43" name="TextBox 24">
                <a:extLst>
                  <a:ext uri="{FF2B5EF4-FFF2-40B4-BE49-F238E27FC236}">
                    <a16:creationId xmlns:a16="http://schemas.microsoft.com/office/drawing/2014/main" id="{93620264-A71A-220A-739A-3E355B8E67F7}"/>
                  </a:ext>
                </a:extLst>
              </p:cNvPr>
              <p:cNvSpPr txBox="1"/>
              <p:nvPr/>
            </p:nvSpPr>
            <p:spPr>
              <a:xfrm>
                <a:off x="0" y="57150"/>
                <a:ext cx="34877" cy="9646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67"/>
                  </a:lnSpc>
                </a:pPr>
                <a:endParaRPr/>
              </a:p>
            </p:txBody>
          </p:sp>
        </p:grpSp>
        <p:grpSp>
          <p:nvGrpSpPr>
            <p:cNvPr id="36" name="Group 25">
              <a:extLst>
                <a:ext uri="{FF2B5EF4-FFF2-40B4-BE49-F238E27FC236}">
                  <a16:creationId xmlns:a16="http://schemas.microsoft.com/office/drawing/2014/main" id="{AB06832C-91B5-1B03-FFB4-24389A5933F1}"/>
                </a:ext>
              </a:extLst>
            </p:cNvPr>
            <p:cNvGrpSpPr/>
            <p:nvPr/>
          </p:nvGrpSpPr>
          <p:grpSpPr>
            <a:xfrm>
              <a:off x="491598" y="0"/>
              <a:ext cx="176566" cy="777690"/>
              <a:chOff x="0" y="0"/>
              <a:chExt cx="34877" cy="153618"/>
            </a:xfrm>
          </p:grpSpPr>
          <p:sp>
            <p:nvSpPr>
              <p:cNvPr id="40" name="Freeform 26">
                <a:extLst>
                  <a:ext uri="{FF2B5EF4-FFF2-40B4-BE49-F238E27FC236}">
                    <a16:creationId xmlns:a16="http://schemas.microsoft.com/office/drawing/2014/main" id="{532860D8-E6E1-8D02-176A-A53413F3D539}"/>
                  </a:ext>
                </a:extLst>
              </p:cNvPr>
              <p:cNvSpPr/>
              <p:nvPr/>
            </p:nvSpPr>
            <p:spPr>
              <a:xfrm>
                <a:off x="0" y="0"/>
                <a:ext cx="34877" cy="153618"/>
              </a:xfrm>
              <a:custGeom>
                <a:avLst/>
                <a:gdLst/>
                <a:ahLst/>
                <a:cxnLst/>
                <a:rect l="l" t="t" r="r" b="b"/>
                <a:pathLst>
                  <a:path w="34877" h="153618">
                    <a:moveTo>
                      <a:pt x="0" y="0"/>
                    </a:moveTo>
                    <a:lnTo>
                      <a:pt x="34877" y="0"/>
                    </a:lnTo>
                    <a:lnTo>
                      <a:pt x="34877" y="153618"/>
                    </a:lnTo>
                    <a:lnTo>
                      <a:pt x="0" y="153618"/>
                    </a:lnTo>
                    <a:close/>
                  </a:path>
                </a:pathLst>
              </a:custGeom>
              <a:solidFill>
                <a:srgbClr val="07A6B7"/>
              </a:solidFill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41" name="TextBox 27">
                <a:extLst>
                  <a:ext uri="{FF2B5EF4-FFF2-40B4-BE49-F238E27FC236}">
                    <a16:creationId xmlns:a16="http://schemas.microsoft.com/office/drawing/2014/main" id="{83045B8C-80CD-6F7C-1F16-D239EE1AFE29}"/>
                  </a:ext>
                </a:extLst>
              </p:cNvPr>
              <p:cNvSpPr txBox="1"/>
              <p:nvPr/>
            </p:nvSpPr>
            <p:spPr>
              <a:xfrm>
                <a:off x="0" y="57150"/>
                <a:ext cx="34877" cy="9646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67"/>
                  </a:lnSpc>
                </a:pPr>
                <a:endParaRPr/>
              </a:p>
            </p:txBody>
          </p:sp>
        </p:grpSp>
        <p:grpSp>
          <p:nvGrpSpPr>
            <p:cNvPr id="37" name="Group 28">
              <a:extLst>
                <a:ext uri="{FF2B5EF4-FFF2-40B4-BE49-F238E27FC236}">
                  <a16:creationId xmlns:a16="http://schemas.microsoft.com/office/drawing/2014/main" id="{878497C2-E468-2345-61D7-E46182263463}"/>
                </a:ext>
              </a:extLst>
            </p:cNvPr>
            <p:cNvGrpSpPr/>
            <p:nvPr/>
          </p:nvGrpSpPr>
          <p:grpSpPr>
            <a:xfrm>
              <a:off x="659383" y="0"/>
              <a:ext cx="714902" cy="930087"/>
              <a:chOff x="0" y="0"/>
              <a:chExt cx="141215" cy="183721"/>
            </a:xfrm>
          </p:grpSpPr>
          <p:sp>
            <p:nvSpPr>
              <p:cNvPr id="38" name="Freeform 29">
                <a:extLst>
                  <a:ext uri="{FF2B5EF4-FFF2-40B4-BE49-F238E27FC236}">
                    <a16:creationId xmlns:a16="http://schemas.microsoft.com/office/drawing/2014/main" id="{BFF493F2-2A67-F99B-B184-FAAB1B83927F}"/>
                  </a:ext>
                </a:extLst>
              </p:cNvPr>
              <p:cNvSpPr/>
              <p:nvPr/>
            </p:nvSpPr>
            <p:spPr>
              <a:xfrm>
                <a:off x="0" y="0"/>
                <a:ext cx="141215" cy="153618"/>
              </a:xfrm>
              <a:custGeom>
                <a:avLst/>
                <a:gdLst/>
                <a:ahLst/>
                <a:cxnLst/>
                <a:rect l="l" t="t" r="r" b="b"/>
                <a:pathLst>
                  <a:path w="141215" h="153618">
                    <a:moveTo>
                      <a:pt x="0" y="0"/>
                    </a:moveTo>
                    <a:lnTo>
                      <a:pt x="141215" y="0"/>
                    </a:lnTo>
                    <a:lnTo>
                      <a:pt x="141215" y="153618"/>
                    </a:lnTo>
                    <a:lnTo>
                      <a:pt x="0" y="153618"/>
                    </a:lnTo>
                    <a:close/>
                  </a:path>
                </a:pathLst>
              </a:custGeom>
              <a:solidFill>
                <a:srgbClr val="034768"/>
              </a:solidFill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39" name="TextBox 30">
                <a:extLst>
                  <a:ext uri="{FF2B5EF4-FFF2-40B4-BE49-F238E27FC236}">
                    <a16:creationId xmlns:a16="http://schemas.microsoft.com/office/drawing/2014/main" id="{FC79ABA3-C6B5-A9EE-70D0-2A9964EA99FB}"/>
                  </a:ext>
                </a:extLst>
              </p:cNvPr>
              <p:cNvSpPr txBox="1"/>
              <p:nvPr/>
            </p:nvSpPr>
            <p:spPr>
              <a:xfrm>
                <a:off x="0" y="30103"/>
                <a:ext cx="141215" cy="153618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algn="ctr">
                  <a:lnSpc>
                    <a:spcPts val="1543"/>
                  </a:lnSpc>
                </a:pPr>
                <a:r>
                  <a:rPr lang="he-IL" sz="3086" b="1" dirty="0">
                    <a:solidFill>
                      <a:srgbClr val="FFFFFF"/>
                    </a:solidFill>
                    <a:latin typeface="DM Sans Bold"/>
                    <a:ea typeface="DM Sans Bold"/>
                    <a:cs typeface="DM Sans Bold"/>
                    <a:sym typeface="DM Sans Bold"/>
                  </a:rPr>
                  <a:t>1</a:t>
                </a:r>
                <a:r>
                  <a:rPr lang="en-US" sz="3086" b="1" dirty="0">
                    <a:solidFill>
                      <a:srgbClr val="FFFFFF"/>
                    </a:solidFill>
                    <a:latin typeface="DM Sans Bold"/>
                    <a:ea typeface="DM Sans Bold"/>
                    <a:cs typeface="DM Sans Bold"/>
                    <a:sym typeface="DM Sans Bold"/>
                  </a:rPr>
                  <a:t>1</a:t>
                </a:r>
              </a:p>
            </p:txBody>
          </p:sp>
        </p:grpSp>
      </p:grpSp>
    </p:spTree>
  </p:cSld>
  <p:clrMapOvr>
    <a:masterClrMapping/>
  </p:clrMapOvr>
  <p:transition spd="slow">
    <p:cover dir="r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361B70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0" y="352425"/>
            <a:ext cx="18288000" cy="1495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700"/>
              </a:lnSpc>
              <a:spcBef>
                <a:spcPct val="0"/>
              </a:spcBef>
            </a:pPr>
            <a:r>
              <a:rPr lang="en-US" sz="6000" b="1" u="none" strike="noStrike">
                <a:solidFill>
                  <a:srgbClr val="FFFFFF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From Concept to Code </a:t>
            </a:r>
            <a:r>
              <a:rPr lang="en-US" sz="6000" u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– Technologies and Implementation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0" y="2075825"/>
            <a:ext cx="18288000" cy="4959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b="1" spc="1500" dirty="0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Mobile App - Client Side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643759" y="2694950"/>
            <a:ext cx="3024043" cy="1705153"/>
            <a:chOff x="0" y="0"/>
            <a:chExt cx="879094" cy="49569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79094" cy="495691"/>
            </a:xfrm>
            <a:custGeom>
              <a:avLst/>
              <a:gdLst/>
              <a:ahLst/>
              <a:cxnLst/>
              <a:rect l="l" t="t" r="r" b="b"/>
              <a:pathLst>
                <a:path w="879094" h="495691">
                  <a:moveTo>
                    <a:pt x="0" y="0"/>
                  </a:moveTo>
                  <a:lnTo>
                    <a:pt x="879094" y="0"/>
                  </a:lnTo>
                  <a:lnTo>
                    <a:pt x="879094" y="495691"/>
                  </a:lnTo>
                  <a:lnTo>
                    <a:pt x="0" y="49569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66675"/>
              <a:ext cx="879094" cy="5623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920"/>
                </a:lnSpc>
                <a:spcBef>
                  <a:spcPct val="0"/>
                </a:spcBef>
              </a:pPr>
              <a:r>
                <a:rPr lang="en-US" sz="2800" u="none" strike="noStrike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Built with </a:t>
              </a:r>
              <a:r>
                <a:rPr lang="en-US" sz="2800" b="1" u="none" strike="noStrike">
                  <a:solidFill>
                    <a:srgbClr val="FFFFFF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Kotlin</a:t>
              </a:r>
              <a:r>
                <a:rPr lang="en-US" sz="2800" u="none" strike="noStrike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 in Android Studio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4649493" y="2694950"/>
            <a:ext cx="3024043" cy="1705153"/>
            <a:chOff x="0" y="0"/>
            <a:chExt cx="879094" cy="495691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79094" cy="495691"/>
            </a:xfrm>
            <a:custGeom>
              <a:avLst/>
              <a:gdLst/>
              <a:ahLst/>
              <a:cxnLst/>
              <a:rect l="l" t="t" r="r" b="b"/>
              <a:pathLst>
                <a:path w="879094" h="495691">
                  <a:moveTo>
                    <a:pt x="0" y="0"/>
                  </a:moveTo>
                  <a:lnTo>
                    <a:pt x="879094" y="0"/>
                  </a:lnTo>
                  <a:lnTo>
                    <a:pt x="879094" y="495691"/>
                  </a:lnTo>
                  <a:lnTo>
                    <a:pt x="0" y="49569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66675"/>
              <a:ext cx="879094" cy="5623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920"/>
                </a:lnSpc>
                <a:spcBef>
                  <a:spcPct val="0"/>
                </a:spcBef>
              </a:pPr>
              <a:r>
                <a:rPr lang="en-US" sz="2800" u="none" strike="noStrike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Displays </a:t>
              </a:r>
              <a:r>
                <a:rPr lang="en-US" sz="2800" b="1" u="none" strike="noStrike">
                  <a:solidFill>
                    <a:srgbClr val="FFFFFF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real-time alerts</a:t>
              </a:r>
              <a:r>
                <a:rPr lang="en-US" sz="2800" u="none" strike="noStrike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 from the server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7646162" y="2694950"/>
            <a:ext cx="3024043" cy="1723224"/>
            <a:chOff x="0" y="0"/>
            <a:chExt cx="879094" cy="500944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79094" cy="500944"/>
            </a:xfrm>
            <a:custGeom>
              <a:avLst/>
              <a:gdLst/>
              <a:ahLst/>
              <a:cxnLst/>
              <a:rect l="l" t="t" r="r" b="b"/>
              <a:pathLst>
                <a:path w="879094" h="500944">
                  <a:moveTo>
                    <a:pt x="0" y="0"/>
                  </a:moveTo>
                  <a:lnTo>
                    <a:pt x="879094" y="0"/>
                  </a:lnTo>
                  <a:lnTo>
                    <a:pt x="879094" y="500944"/>
                  </a:lnTo>
                  <a:lnTo>
                    <a:pt x="0" y="50094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66675"/>
              <a:ext cx="879094" cy="5676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920"/>
                </a:lnSpc>
                <a:spcBef>
                  <a:spcPct val="0"/>
                </a:spcBef>
              </a:pPr>
              <a:r>
                <a:rPr lang="en-US" sz="2800" u="none" strike="noStrike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Camera input via </a:t>
              </a:r>
              <a:r>
                <a:rPr lang="en-US" sz="2800" b="1" u="none" strike="noStrike">
                  <a:solidFill>
                    <a:srgbClr val="FFFFFF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CameraX API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1147827" y="2713022"/>
            <a:ext cx="3024043" cy="1705153"/>
            <a:chOff x="0" y="0"/>
            <a:chExt cx="879094" cy="495691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79094" cy="495691"/>
            </a:xfrm>
            <a:custGeom>
              <a:avLst/>
              <a:gdLst/>
              <a:ahLst/>
              <a:cxnLst/>
              <a:rect l="l" t="t" r="r" b="b"/>
              <a:pathLst>
                <a:path w="879094" h="495691">
                  <a:moveTo>
                    <a:pt x="0" y="0"/>
                  </a:moveTo>
                  <a:lnTo>
                    <a:pt x="879094" y="0"/>
                  </a:lnTo>
                  <a:lnTo>
                    <a:pt x="879094" y="495691"/>
                  </a:lnTo>
                  <a:lnTo>
                    <a:pt x="0" y="49569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66675"/>
              <a:ext cx="879094" cy="5623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920"/>
                </a:lnSpc>
                <a:spcBef>
                  <a:spcPct val="0"/>
                </a:spcBef>
              </a:pPr>
              <a:r>
                <a:rPr lang="en-US" sz="2800" u="none" strike="noStrike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Feedback via </a:t>
              </a:r>
              <a:r>
                <a:rPr lang="en-US" sz="2800" b="1" u="none" strike="noStrike">
                  <a:solidFill>
                    <a:srgbClr val="FFFFFF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Android Text-to-Speech (TTS)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4145869" y="2694950"/>
            <a:ext cx="3024043" cy="1705153"/>
            <a:chOff x="0" y="0"/>
            <a:chExt cx="879094" cy="495691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79094" cy="495691"/>
            </a:xfrm>
            <a:custGeom>
              <a:avLst/>
              <a:gdLst/>
              <a:ahLst/>
              <a:cxnLst/>
              <a:rect l="l" t="t" r="r" b="b"/>
              <a:pathLst>
                <a:path w="879094" h="495691">
                  <a:moveTo>
                    <a:pt x="0" y="0"/>
                  </a:moveTo>
                  <a:lnTo>
                    <a:pt x="879094" y="0"/>
                  </a:lnTo>
                  <a:lnTo>
                    <a:pt x="879094" y="495691"/>
                  </a:lnTo>
                  <a:lnTo>
                    <a:pt x="0" y="49569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66675"/>
              <a:ext cx="879094" cy="5623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920"/>
                </a:lnSpc>
                <a:spcBef>
                  <a:spcPct val="0"/>
                </a:spcBef>
              </a:pPr>
              <a:r>
                <a:rPr lang="en-US" sz="2800" u="none" strike="noStrike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UI with </a:t>
              </a:r>
              <a:r>
                <a:rPr lang="en-US" sz="2800" b="1" u="none" strike="noStrike">
                  <a:solidFill>
                    <a:srgbClr val="FFFFFF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Jetpack Compose</a:t>
              </a:r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1" y="4589625"/>
            <a:ext cx="18288000" cy="4959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b="1" spc="1500" dirty="0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Cloud Server - Backend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614464" y="5227800"/>
            <a:ext cx="3024043" cy="1705153"/>
            <a:chOff x="0" y="0"/>
            <a:chExt cx="879094" cy="495691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79094" cy="495691"/>
            </a:xfrm>
            <a:custGeom>
              <a:avLst/>
              <a:gdLst/>
              <a:ahLst/>
              <a:cxnLst/>
              <a:rect l="l" t="t" r="r" b="b"/>
              <a:pathLst>
                <a:path w="879094" h="495691">
                  <a:moveTo>
                    <a:pt x="0" y="0"/>
                  </a:moveTo>
                  <a:lnTo>
                    <a:pt x="879094" y="0"/>
                  </a:lnTo>
                  <a:lnTo>
                    <a:pt x="879094" y="495691"/>
                  </a:lnTo>
                  <a:lnTo>
                    <a:pt x="0" y="49569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66675"/>
              <a:ext cx="879094" cy="5623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920"/>
                </a:lnSpc>
                <a:spcBef>
                  <a:spcPct val="0"/>
                </a:spcBef>
              </a:pPr>
              <a:r>
                <a:rPr lang="en-US" sz="2800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Deve</a:t>
              </a:r>
              <a:r>
                <a:rPr lang="en-US" sz="2800" u="none" strike="noStrike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loped using </a:t>
              </a:r>
              <a:r>
                <a:rPr lang="en-US" sz="2800" b="1" u="none" strike="noStrike">
                  <a:solidFill>
                    <a:srgbClr val="FFFFFF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Python</a:t>
              </a:r>
              <a:r>
                <a:rPr lang="en-US" sz="2800" u="none" strike="noStrike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 (Flask or FastAPI)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4620198" y="5227800"/>
            <a:ext cx="3024043" cy="1705153"/>
            <a:chOff x="0" y="0"/>
            <a:chExt cx="879094" cy="495691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79094" cy="495691"/>
            </a:xfrm>
            <a:custGeom>
              <a:avLst/>
              <a:gdLst/>
              <a:ahLst/>
              <a:cxnLst/>
              <a:rect l="l" t="t" r="r" b="b"/>
              <a:pathLst>
                <a:path w="879094" h="495691">
                  <a:moveTo>
                    <a:pt x="0" y="0"/>
                  </a:moveTo>
                  <a:lnTo>
                    <a:pt x="879094" y="0"/>
                  </a:lnTo>
                  <a:lnTo>
                    <a:pt x="879094" y="495691"/>
                  </a:lnTo>
                  <a:lnTo>
                    <a:pt x="0" y="49569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-66675"/>
              <a:ext cx="879094" cy="5623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920"/>
                </a:lnSpc>
                <a:spcBef>
                  <a:spcPct val="0"/>
                </a:spcBef>
              </a:pPr>
              <a:r>
                <a:rPr lang="en-US" sz="2800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Return</a:t>
              </a:r>
              <a:r>
                <a:rPr lang="en-US" sz="2800" u="none" strike="noStrike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s feedback in real time via JSON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7616867" y="5227800"/>
            <a:ext cx="3024043" cy="1723224"/>
            <a:chOff x="0" y="0"/>
            <a:chExt cx="879094" cy="500944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79094" cy="500944"/>
            </a:xfrm>
            <a:custGeom>
              <a:avLst/>
              <a:gdLst/>
              <a:ahLst/>
              <a:cxnLst/>
              <a:rect l="l" t="t" r="r" b="b"/>
              <a:pathLst>
                <a:path w="879094" h="500944">
                  <a:moveTo>
                    <a:pt x="0" y="0"/>
                  </a:moveTo>
                  <a:lnTo>
                    <a:pt x="879094" y="0"/>
                  </a:lnTo>
                  <a:lnTo>
                    <a:pt x="879094" y="500944"/>
                  </a:lnTo>
                  <a:lnTo>
                    <a:pt x="0" y="50094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-66675"/>
              <a:ext cx="879094" cy="5676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920"/>
                </a:lnSpc>
                <a:spcBef>
                  <a:spcPct val="0"/>
                </a:spcBef>
              </a:pPr>
              <a:r>
                <a:rPr lang="en-US" sz="2800" b="1">
                  <a:solidFill>
                    <a:srgbClr val="FFFFFF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Nu</a:t>
              </a:r>
              <a:r>
                <a:rPr lang="en-US" sz="2800" b="1" u="none" strike="noStrike">
                  <a:solidFill>
                    <a:srgbClr val="FFFFFF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mPy + vector math</a:t>
              </a:r>
              <a:r>
                <a:rPr lang="en-US" sz="2800" u="none" strike="noStrike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 for joint angle calcs</a:t>
              </a: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11118532" y="5245871"/>
            <a:ext cx="3024043" cy="1705153"/>
            <a:chOff x="0" y="0"/>
            <a:chExt cx="879094" cy="495691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879094" cy="495691"/>
            </a:xfrm>
            <a:custGeom>
              <a:avLst/>
              <a:gdLst/>
              <a:ahLst/>
              <a:cxnLst/>
              <a:rect l="l" t="t" r="r" b="b"/>
              <a:pathLst>
                <a:path w="879094" h="495691">
                  <a:moveTo>
                    <a:pt x="0" y="0"/>
                  </a:moveTo>
                  <a:lnTo>
                    <a:pt x="879094" y="0"/>
                  </a:lnTo>
                  <a:lnTo>
                    <a:pt x="879094" y="495691"/>
                  </a:lnTo>
                  <a:lnTo>
                    <a:pt x="0" y="49569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0" y="-66675"/>
              <a:ext cx="879094" cy="5623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920"/>
                </a:lnSpc>
                <a:spcBef>
                  <a:spcPct val="0"/>
                </a:spcBef>
              </a:pPr>
              <a:r>
                <a:rPr lang="en-US" sz="2800" b="1" spc="-126">
                  <a:solidFill>
                    <a:srgbClr val="FFFFFF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Custom</a:t>
              </a:r>
              <a:r>
                <a:rPr lang="en-US" sz="2800" b="1" u="none" strike="noStrike" spc="-126">
                  <a:solidFill>
                    <a:srgbClr val="FFFFFF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 logic engine</a:t>
              </a:r>
              <a:r>
                <a:rPr lang="en-US" sz="2800" u="none" strike="noStrike" spc="-126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 for posture validation</a:t>
              </a:r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4116574" y="5227800"/>
            <a:ext cx="3024043" cy="1705153"/>
            <a:chOff x="0" y="0"/>
            <a:chExt cx="879094" cy="495691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879094" cy="495691"/>
            </a:xfrm>
            <a:custGeom>
              <a:avLst/>
              <a:gdLst/>
              <a:ahLst/>
              <a:cxnLst/>
              <a:rect l="l" t="t" r="r" b="b"/>
              <a:pathLst>
                <a:path w="879094" h="495691">
                  <a:moveTo>
                    <a:pt x="0" y="0"/>
                  </a:moveTo>
                  <a:lnTo>
                    <a:pt x="879094" y="0"/>
                  </a:lnTo>
                  <a:lnTo>
                    <a:pt x="879094" y="495691"/>
                  </a:lnTo>
                  <a:lnTo>
                    <a:pt x="0" y="49569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0" y="-66675"/>
              <a:ext cx="879094" cy="5623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920"/>
                </a:lnSpc>
                <a:spcBef>
                  <a:spcPct val="0"/>
                </a:spcBef>
              </a:pPr>
              <a:r>
                <a:rPr lang="en-US" sz="2800" b="1">
                  <a:solidFill>
                    <a:srgbClr val="FFFFFF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MediaPipe Pose</a:t>
              </a:r>
              <a:r>
                <a:rPr lang="en-US" sz="2800" u="none" strike="noStrike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 for joint detection</a:t>
              </a:r>
            </a:p>
          </p:txBody>
        </p:sp>
      </p:grpSp>
      <p:sp>
        <p:nvSpPr>
          <p:cNvPr id="35" name="TextBox 35"/>
          <p:cNvSpPr txBox="1"/>
          <p:nvPr/>
        </p:nvSpPr>
        <p:spPr>
          <a:xfrm>
            <a:off x="0" y="7200900"/>
            <a:ext cx="18287999" cy="4959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b="1" spc="1500" dirty="0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Architecture</a:t>
            </a:r>
          </a:p>
        </p:txBody>
      </p:sp>
      <p:grpSp>
        <p:nvGrpSpPr>
          <p:cNvPr id="36" name="Group 36"/>
          <p:cNvGrpSpPr/>
          <p:nvPr/>
        </p:nvGrpSpPr>
        <p:grpSpPr>
          <a:xfrm>
            <a:off x="12408348" y="7806819"/>
            <a:ext cx="5235429" cy="1683506"/>
            <a:chOff x="0" y="0"/>
            <a:chExt cx="1521948" cy="489398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1521948" cy="489398"/>
            </a:xfrm>
            <a:custGeom>
              <a:avLst/>
              <a:gdLst/>
              <a:ahLst/>
              <a:cxnLst/>
              <a:rect l="l" t="t" r="r" b="b"/>
              <a:pathLst>
                <a:path w="1521948" h="489398">
                  <a:moveTo>
                    <a:pt x="0" y="0"/>
                  </a:moveTo>
                  <a:lnTo>
                    <a:pt x="1521948" y="0"/>
                  </a:lnTo>
                  <a:lnTo>
                    <a:pt x="1521948" y="489398"/>
                  </a:lnTo>
                  <a:lnTo>
                    <a:pt x="0" y="4893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38" name="TextBox 38"/>
            <p:cNvSpPr txBox="1"/>
            <p:nvPr/>
          </p:nvSpPr>
          <p:spPr>
            <a:xfrm>
              <a:off x="0" y="-66675"/>
              <a:ext cx="1521948" cy="5560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20"/>
                </a:lnSpc>
                <a:spcBef>
                  <a:spcPct val="0"/>
                </a:spcBef>
              </a:pPr>
              <a:r>
                <a:rPr lang="en-US" sz="2800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Sy</a:t>
              </a:r>
              <a:r>
                <a:rPr lang="en-US" sz="2800" u="none" strike="noStrike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stem designed to be </a:t>
              </a:r>
              <a:r>
                <a:rPr lang="en-US" sz="2800" b="1" u="none" strike="noStrike">
                  <a:solidFill>
                    <a:srgbClr val="FFFFFF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modular and expandable</a:t>
              </a:r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643759" y="7806819"/>
            <a:ext cx="5235429" cy="1705153"/>
            <a:chOff x="0" y="0"/>
            <a:chExt cx="1521948" cy="495691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1521948" cy="495691"/>
            </a:xfrm>
            <a:custGeom>
              <a:avLst/>
              <a:gdLst/>
              <a:ahLst/>
              <a:cxnLst/>
              <a:rect l="l" t="t" r="r" b="b"/>
              <a:pathLst>
                <a:path w="1521948" h="495691">
                  <a:moveTo>
                    <a:pt x="0" y="0"/>
                  </a:moveTo>
                  <a:lnTo>
                    <a:pt x="1521948" y="0"/>
                  </a:lnTo>
                  <a:lnTo>
                    <a:pt x="1521948" y="495691"/>
                  </a:lnTo>
                  <a:lnTo>
                    <a:pt x="0" y="49569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41" name="TextBox 41"/>
            <p:cNvSpPr txBox="1"/>
            <p:nvPr/>
          </p:nvSpPr>
          <p:spPr>
            <a:xfrm>
              <a:off x="0" y="-66675"/>
              <a:ext cx="1521948" cy="5623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20"/>
                </a:lnSpc>
                <a:spcBef>
                  <a:spcPct val="0"/>
                </a:spcBef>
              </a:pPr>
              <a:r>
                <a:rPr lang="en-US" sz="2800" b="1">
                  <a:solidFill>
                    <a:srgbClr val="FFFFFF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Client-</a:t>
              </a:r>
              <a:r>
                <a:rPr lang="en-US" sz="2800" b="1" u="none" strike="noStrike">
                  <a:solidFill>
                    <a:srgbClr val="FFFFFF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server model:</a:t>
              </a:r>
              <a:r>
                <a:rPr lang="en-US" sz="2800" u="none" strike="noStrike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 All analysis and models run remotely</a:t>
              </a:r>
            </a:p>
          </p:txBody>
        </p:sp>
      </p:grpSp>
      <p:grpSp>
        <p:nvGrpSpPr>
          <p:cNvPr id="42" name="Group 42"/>
          <p:cNvGrpSpPr/>
          <p:nvPr/>
        </p:nvGrpSpPr>
        <p:grpSpPr>
          <a:xfrm>
            <a:off x="6540469" y="7806819"/>
            <a:ext cx="5235429" cy="1683506"/>
            <a:chOff x="0" y="0"/>
            <a:chExt cx="1521948" cy="489398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1521948" cy="489398"/>
            </a:xfrm>
            <a:custGeom>
              <a:avLst/>
              <a:gdLst/>
              <a:ahLst/>
              <a:cxnLst/>
              <a:rect l="l" t="t" r="r" b="b"/>
              <a:pathLst>
                <a:path w="1521948" h="489398">
                  <a:moveTo>
                    <a:pt x="0" y="0"/>
                  </a:moveTo>
                  <a:lnTo>
                    <a:pt x="1521948" y="0"/>
                  </a:lnTo>
                  <a:lnTo>
                    <a:pt x="1521948" y="489398"/>
                  </a:lnTo>
                  <a:lnTo>
                    <a:pt x="0" y="4893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44" name="TextBox 44"/>
            <p:cNvSpPr txBox="1"/>
            <p:nvPr/>
          </p:nvSpPr>
          <p:spPr>
            <a:xfrm>
              <a:off x="0" y="-66675"/>
              <a:ext cx="1521948" cy="5560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20"/>
                </a:lnSpc>
                <a:spcBef>
                  <a:spcPct val="0"/>
                </a:spcBef>
              </a:pPr>
              <a:r>
                <a:rPr lang="en-US" sz="2800" b="1" dirty="0">
                  <a:solidFill>
                    <a:srgbClr val="FFFFFF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HTTPS communi</a:t>
              </a:r>
              <a:r>
                <a:rPr lang="en-US" sz="2800" b="1" u="none" strike="noStrike" dirty="0">
                  <a:solidFill>
                    <a:srgbClr val="FFFFFF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cation</a:t>
              </a:r>
              <a:r>
                <a:rPr lang="en-US" sz="2800" u="none" strike="noStrike" dirty="0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 for speed and security</a:t>
              </a:r>
            </a:p>
          </p:txBody>
        </p:sp>
      </p:grpSp>
      <p:grpSp>
        <p:nvGrpSpPr>
          <p:cNvPr id="61" name="Group 15">
            <a:extLst>
              <a:ext uri="{FF2B5EF4-FFF2-40B4-BE49-F238E27FC236}">
                <a16:creationId xmlns:a16="http://schemas.microsoft.com/office/drawing/2014/main" id="{4A9682F3-3959-6478-0415-E1BE91A8DD9E}"/>
              </a:ext>
            </a:extLst>
          </p:cNvPr>
          <p:cNvGrpSpPr/>
          <p:nvPr/>
        </p:nvGrpSpPr>
        <p:grpSpPr>
          <a:xfrm>
            <a:off x="0" y="9703733"/>
            <a:ext cx="1030714" cy="697566"/>
            <a:chOff x="0" y="0"/>
            <a:chExt cx="1374285" cy="930087"/>
          </a:xfrm>
        </p:grpSpPr>
        <p:grpSp>
          <p:nvGrpSpPr>
            <p:cNvPr id="62" name="Group 16">
              <a:extLst>
                <a:ext uri="{FF2B5EF4-FFF2-40B4-BE49-F238E27FC236}">
                  <a16:creationId xmlns:a16="http://schemas.microsoft.com/office/drawing/2014/main" id="{77C32570-2D9C-48F6-40D9-EB7827250841}"/>
                </a:ext>
              </a:extLst>
            </p:cNvPr>
            <p:cNvGrpSpPr/>
            <p:nvPr/>
          </p:nvGrpSpPr>
          <p:grpSpPr>
            <a:xfrm>
              <a:off x="0" y="0"/>
              <a:ext cx="176566" cy="777690"/>
              <a:chOff x="0" y="0"/>
              <a:chExt cx="34877" cy="153618"/>
            </a:xfrm>
          </p:grpSpPr>
          <p:sp>
            <p:nvSpPr>
              <p:cNvPr id="75" name="Freeform 17">
                <a:extLst>
                  <a:ext uri="{FF2B5EF4-FFF2-40B4-BE49-F238E27FC236}">
                    <a16:creationId xmlns:a16="http://schemas.microsoft.com/office/drawing/2014/main" id="{70CCE562-959C-3476-F2F8-A5CF746D5EF8}"/>
                  </a:ext>
                </a:extLst>
              </p:cNvPr>
              <p:cNvSpPr/>
              <p:nvPr/>
            </p:nvSpPr>
            <p:spPr>
              <a:xfrm>
                <a:off x="0" y="0"/>
                <a:ext cx="34877" cy="153618"/>
              </a:xfrm>
              <a:custGeom>
                <a:avLst/>
                <a:gdLst/>
                <a:ahLst/>
                <a:cxnLst/>
                <a:rect l="l" t="t" r="r" b="b"/>
                <a:pathLst>
                  <a:path w="34877" h="153618">
                    <a:moveTo>
                      <a:pt x="0" y="0"/>
                    </a:moveTo>
                    <a:lnTo>
                      <a:pt x="34877" y="0"/>
                    </a:lnTo>
                    <a:lnTo>
                      <a:pt x="34877" y="153618"/>
                    </a:lnTo>
                    <a:lnTo>
                      <a:pt x="0" y="153618"/>
                    </a:lnTo>
                    <a:close/>
                  </a:path>
                </a:pathLst>
              </a:custGeom>
              <a:solidFill>
                <a:srgbClr val="FAFAFA"/>
              </a:solidFill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76" name="TextBox 18">
                <a:extLst>
                  <a:ext uri="{FF2B5EF4-FFF2-40B4-BE49-F238E27FC236}">
                    <a16:creationId xmlns:a16="http://schemas.microsoft.com/office/drawing/2014/main" id="{9B4A6600-3F82-4011-8266-3D9833F80595}"/>
                  </a:ext>
                </a:extLst>
              </p:cNvPr>
              <p:cNvSpPr txBox="1"/>
              <p:nvPr/>
            </p:nvSpPr>
            <p:spPr>
              <a:xfrm>
                <a:off x="0" y="57150"/>
                <a:ext cx="34877" cy="9646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67"/>
                  </a:lnSpc>
                </a:pPr>
                <a:endParaRPr/>
              </a:p>
            </p:txBody>
          </p:sp>
        </p:grpSp>
        <p:grpSp>
          <p:nvGrpSpPr>
            <p:cNvPr id="63" name="Group 19">
              <a:extLst>
                <a:ext uri="{FF2B5EF4-FFF2-40B4-BE49-F238E27FC236}">
                  <a16:creationId xmlns:a16="http://schemas.microsoft.com/office/drawing/2014/main" id="{384A604E-6D10-CB13-F0F4-824CB8F84390}"/>
                </a:ext>
              </a:extLst>
            </p:cNvPr>
            <p:cNvGrpSpPr/>
            <p:nvPr/>
          </p:nvGrpSpPr>
          <p:grpSpPr>
            <a:xfrm>
              <a:off x="163866" y="0"/>
              <a:ext cx="176566" cy="777690"/>
              <a:chOff x="0" y="0"/>
              <a:chExt cx="34877" cy="153618"/>
            </a:xfrm>
          </p:grpSpPr>
          <p:sp>
            <p:nvSpPr>
              <p:cNvPr id="73" name="Freeform 20">
                <a:extLst>
                  <a:ext uri="{FF2B5EF4-FFF2-40B4-BE49-F238E27FC236}">
                    <a16:creationId xmlns:a16="http://schemas.microsoft.com/office/drawing/2014/main" id="{1843B5A3-BD0C-2D39-9FF3-AB5011237C62}"/>
                  </a:ext>
                </a:extLst>
              </p:cNvPr>
              <p:cNvSpPr/>
              <p:nvPr/>
            </p:nvSpPr>
            <p:spPr>
              <a:xfrm>
                <a:off x="0" y="0"/>
                <a:ext cx="34877" cy="153618"/>
              </a:xfrm>
              <a:custGeom>
                <a:avLst/>
                <a:gdLst/>
                <a:ahLst/>
                <a:cxnLst/>
                <a:rect l="l" t="t" r="r" b="b"/>
                <a:pathLst>
                  <a:path w="34877" h="153618">
                    <a:moveTo>
                      <a:pt x="0" y="0"/>
                    </a:moveTo>
                    <a:lnTo>
                      <a:pt x="34877" y="0"/>
                    </a:lnTo>
                    <a:lnTo>
                      <a:pt x="34877" y="153618"/>
                    </a:lnTo>
                    <a:lnTo>
                      <a:pt x="0" y="153618"/>
                    </a:lnTo>
                    <a:close/>
                  </a:path>
                </a:pathLst>
              </a:custGeom>
              <a:solidFill>
                <a:srgbClr val="B4F0F7"/>
              </a:solidFill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74" name="TextBox 21">
                <a:extLst>
                  <a:ext uri="{FF2B5EF4-FFF2-40B4-BE49-F238E27FC236}">
                    <a16:creationId xmlns:a16="http://schemas.microsoft.com/office/drawing/2014/main" id="{C48EF285-7FCE-025E-D54C-7DBDD7AAF408}"/>
                  </a:ext>
                </a:extLst>
              </p:cNvPr>
              <p:cNvSpPr txBox="1"/>
              <p:nvPr/>
            </p:nvSpPr>
            <p:spPr>
              <a:xfrm>
                <a:off x="0" y="57150"/>
                <a:ext cx="34877" cy="9646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67"/>
                  </a:lnSpc>
                </a:pPr>
                <a:endParaRPr/>
              </a:p>
            </p:txBody>
          </p:sp>
        </p:grpSp>
        <p:grpSp>
          <p:nvGrpSpPr>
            <p:cNvPr id="64" name="Group 22">
              <a:extLst>
                <a:ext uri="{FF2B5EF4-FFF2-40B4-BE49-F238E27FC236}">
                  <a16:creationId xmlns:a16="http://schemas.microsoft.com/office/drawing/2014/main" id="{FFCB7A5F-D122-8D3F-B505-4508536F46B2}"/>
                </a:ext>
              </a:extLst>
            </p:cNvPr>
            <p:cNvGrpSpPr/>
            <p:nvPr/>
          </p:nvGrpSpPr>
          <p:grpSpPr>
            <a:xfrm>
              <a:off x="327732" y="0"/>
              <a:ext cx="176566" cy="777690"/>
              <a:chOff x="0" y="0"/>
              <a:chExt cx="34877" cy="153618"/>
            </a:xfrm>
          </p:grpSpPr>
          <p:sp>
            <p:nvSpPr>
              <p:cNvPr id="71" name="Freeform 23">
                <a:extLst>
                  <a:ext uri="{FF2B5EF4-FFF2-40B4-BE49-F238E27FC236}">
                    <a16:creationId xmlns:a16="http://schemas.microsoft.com/office/drawing/2014/main" id="{B58779A5-CAF8-0938-4EF0-D714BEA8D061}"/>
                  </a:ext>
                </a:extLst>
              </p:cNvPr>
              <p:cNvSpPr/>
              <p:nvPr/>
            </p:nvSpPr>
            <p:spPr>
              <a:xfrm>
                <a:off x="0" y="0"/>
                <a:ext cx="34877" cy="153618"/>
              </a:xfrm>
              <a:custGeom>
                <a:avLst/>
                <a:gdLst/>
                <a:ahLst/>
                <a:cxnLst/>
                <a:rect l="l" t="t" r="r" b="b"/>
                <a:pathLst>
                  <a:path w="34877" h="153618">
                    <a:moveTo>
                      <a:pt x="0" y="0"/>
                    </a:moveTo>
                    <a:lnTo>
                      <a:pt x="34877" y="0"/>
                    </a:lnTo>
                    <a:lnTo>
                      <a:pt x="34877" y="153618"/>
                    </a:lnTo>
                    <a:lnTo>
                      <a:pt x="0" y="153618"/>
                    </a:lnTo>
                    <a:close/>
                  </a:path>
                </a:pathLst>
              </a:custGeom>
              <a:solidFill>
                <a:srgbClr val="36E9FD"/>
              </a:solidFill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72" name="TextBox 24">
                <a:extLst>
                  <a:ext uri="{FF2B5EF4-FFF2-40B4-BE49-F238E27FC236}">
                    <a16:creationId xmlns:a16="http://schemas.microsoft.com/office/drawing/2014/main" id="{9898275B-65AD-D72B-F374-A8E0AAFDB6E9}"/>
                  </a:ext>
                </a:extLst>
              </p:cNvPr>
              <p:cNvSpPr txBox="1"/>
              <p:nvPr/>
            </p:nvSpPr>
            <p:spPr>
              <a:xfrm>
                <a:off x="0" y="57150"/>
                <a:ext cx="34877" cy="9646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67"/>
                  </a:lnSpc>
                </a:pPr>
                <a:endParaRPr/>
              </a:p>
            </p:txBody>
          </p:sp>
        </p:grpSp>
        <p:grpSp>
          <p:nvGrpSpPr>
            <p:cNvPr id="65" name="Group 25">
              <a:extLst>
                <a:ext uri="{FF2B5EF4-FFF2-40B4-BE49-F238E27FC236}">
                  <a16:creationId xmlns:a16="http://schemas.microsoft.com/office/drawing/2014/main" id="{022AE9AB-D2C7-EFCB-B2E1-71F34C6A9412}"/>
                </a:ext>
              </a:extLst>
            </p:cNvPr>
            <p:cNvGrpSpPr/>
            <p:nvPr/>
          </p:nvGrpSpPr>
          <p:grpSpPr>
            <a:xfrm>
              <a:off x="491598" y="0"/>
              <a:ext cx="176566" cy="777690"/>
              <a:chOff x="0" y="0"/>
              <a:chExt cx="34877" cy="153618"/>
            </a:xfrm>
          </p:grpSpPr>
          <p:sp>
            <p:nvSpPr>
              <p:cNvPr id="69" name="Freeform 26">
                <a:extLst>
                  <a:ext uri="{FF2B5EF4-FFF2-40B4-BE49-F238E27FC236}">
                    <a16:creationId xmlns:a16="http://schemas.microsoft.com/office/drawing/2014/main" id="{FDF8239F-9F03-471F-0A1A-E7A6460E69C7}"/>
                  </a:ext>
                </a:extLst>
              </p:cNvPr>
              <p:cNvSpPr/>
              <p:nvPr/>
            </p:nvSpPr>
            <p:spPr>
              <a:xfrm>
                <a:off x="0" y="0"/>
                <a:ext cx="34877" cy="153618"/>
              </a:xfrm>
              <a:custGeom>
                <a:avLst/>
                <a:gdLst/>
                <a:ahLst/>
                <a:cxnLst/>
                <a:rect l="l" t="t" r="r" b="b"/>
                <a:pathLst>
                  <a:path w="34877" h="153618">
                    <a:moveTo>
                      <a:pt x="0" y="0"/>
                    </a:moveTo>
                    <a:lnTo>
                      <a:pt x="34877" y="0"/>
                    </a:lnTo>
                    <a:lnTo>
                      <a:pt x="34877" y="153618"/>
                    </a:lnTo>
                    <a:lnTo>
                      <a:pt x="0" y="153618"/>
                    </a:lnTo>
                    <a:close/>
                  </a:path>
                </a:pathLst>
              </a:custGeom>
              <a:solidFill>
                <a:srgbClr val="07A6B7"/>
              </a:solidFill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70" name="TextBox 27">
                <a:extLst>
                  <a:ext uri="{FF2B5EF4-FFF2-40B4-BE49-F238E27FC236}">
                    <a16:creationId xmlns:a16="http://schemas.microsoft.com/office/drawing/2014/main" id="{C7DA9EA8-80A8-84D2-EBF8-221FF6A1125A}"/>
                  </a:ext>
                </a:extLst>
              </p:cNvPr>
              <p:cNvSpPr txBox="1"/>
              <p:nvPr/>
            </p:nvSpPr>
            <p:spPr>
              <a:xfrm>
                <a:off x="0" y="57150"/>
                <a:ext cx="34877" cy="9646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67"/>
                  </a:lnSpc>
                </a:pPr>
                <a:endParaRPr/>
              </a:p>
            </p:txBody>
          </p:sp>
        </p:grpSp>
        <p:grpSp>
          <p:nvGrpSpPr>
            <p:cNvPr id="66" name="Group 28">
              <a:extLst>
                <a:ext uri="{FF2B5EF4-FFF2-40B4-BE49-F238E27FC236}">
                  <a16:creationId xmlns:a16="http://schemas.microsoft.com/office/drawing/2014/main" id="{66425A84-AED6-0E1B-3469-431F27C68834}"/>
                </a:ext>
              </a:extLst>
            </p:cNvPr>
            <p:cNvGrpSpPr/>
            <p:nvPr/>
          </p:nvGrpSpPr>
          <p:grpSpPr>
            <a:xfrm>
              <a:off x="659383" y="0"/>
              <a:ext cx="714902" cy="930087"/>
              <a:chOff x="0" y="0"/>
              <a:chExt cx="141215" cy="183721"/>
            </a:xfrm>
          </p:grpSpPr>
          <p:sp>
            <p:nvSpPr>
              <p:cNvPr id="67" name="Freeform 29">
                <a:extLst>
                  <a:ext uri="{FF2B5EF4-FFF2-40B4-BE49-F238E27FC236}">
                    <a16:creationId xmlns:a16="http://schemas.microsoft.com/office/drawing/2014/main" id="{8E5C4A16-C0F2-C8A9-E9CB-1D382B8AC155}"/>
                  </a:ext>
                </a:extLst>
              </p:cNvPr>
              <p:cNvSpPr/>
              <p:nvPr/>
            </p:nvSpPr>
            <p:spPr>
              <a:xfrm>
                <a:off x="0" y="0"/>
                <a:ext cx="141215" cy="153618"/>
              </a:xfrm>
              <a:custGeom>
                <a:avLst/>
                <a:gdLst/>
                <a:ahLst/>
                <a:cxnLst/>
                <a:rect l="l" t="t" r="r" b="b"/>
                <a:pathLst>
                  <a:path w="141215" h="153618">
                    <a:moveTo>
                      <a:pt x="0" y="0"/>
                    </a:moveTo>
                    <a:lnTo>
                      <a:pt x="141215" y="0"/>
                    </a:lnTo>
                    <a:lnTo>
                      <a:pt x="141215" y="153618"/>
                    </a:lnTo>
                    <a:lnTo>
                      <a:pt x="0" y="153618"/>
                    </a:lnTo>
                    <a:close/>
                  </a:path>
                </a:pathLst>
              </a:custGeom>
              <a:solidFill>
                <a:srgbClr val="034768"/>
              </a:solidFill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68" name="TextBox 30">
                <a:extLst>
                  <a:ext uri="{FF2B5EF4-FFF2-40B4-BE49-F238E27FC236}">
                    <a16:creationId xmlns:a16="http://schemas.microsoft.com/office/drawing/2014/main" id="{87E1657B-924E-349E-BD0D-925A68D69C2E}"/>
                  </a:ext>
                </a:extLst>
              </p:cNvPr>
              <p:cNvSpPr txBox="1"/>
              <p:nvPr/>
            </p:nvSpPr>
            <p:spPr>
              <a:xfrm>
                <a:off x="0" y="30103"/>
                <a:ext cx="141215" cy="153618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algn="ctr">
                  <a:lnSpc>
                    <a:spcPts val="1543"/>
                  </a:lnSpc>
                </a:pPr>
                <a:r>
                  <a:rPr lang="he-IL" sz="3086" b="1" dirty="0">
                    <a:solidFill>
                      <a:srgbClr val="FFFFFF"/>
                    </a:solidFill>
                    <a:latin typeface="DM Sans Bold"/>
                    <a:ea typeface="DM Sans Bold"/>
                    <a:cs typeface="DM Sans Bold"/>
                    <a:sym typeface="DM Sans Bold"/>
                  </a:rPr>
                  <a:t>12</a:t>
                </a:r>
                <a:endParaRPr lang="en-US" sz="3086" b="1" dirty="0">
                  <a:solidFill>
                    <a:srgbClr val="FFFFFF"/>
                  </a:solidFill>
                  <a:latin typeface="DM Sans Bold"/>
                  <a:ea typeface="DM Sans Bold"/>
                  <a:cs typeface="DM Sans Bold"/>
                  <a:sym typeface="DM Sans Bold"/>
                </a:endParaRPr>
              </a:p>
            </p:txBody>
          </p:sp>
        </p:grpSp>
      </p:grpSp>
    </p:spTree>
  </p:cSld>
  <p:clrMapOvr>
    <a:masterClrMapping/>
  </p:clrMapOvr>
  <p:transition spd="slow">
    <p:cover dir="r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32A64">
                <a:alpha val="100000"/>
              </a:srgbClr>
            </a:gs>
            <a:gs pos="100000">
              <a:srgbClr val="414C94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13312952" y="-960552"/>
            <a:ext cx="7315200" cy="2208508"/>
          </a:xfrm>
          <a:custGeom>
            <a:avLst/>
            <a:gdLst/>
            <a:ahLst/>
            <a:cxnLst/>
            <a:rect l="l" t="t" r="r" b="b"/>
            <a:pathLst>
              <a:path w="7315200" h="2208508">
                <a:moveTo>
                  <a:pt x="7315200" y="0"/>
                </a:moveTo>
                <a:lnTo>
                  <a:pt x="0" y="0"/>
                </a:lnTo>
                <a:lnTo>
                  <a:pt x="0" y="2208509"/>
                </a:lnTo>
                <a:lnTo>
                  <a:pt x="7315200" y="2208509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3">
              <a:alphaModFix amt="31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3" name="Freeform 3"/>
          <p:cNvSpPr/>
          <p:nvPr/>
        </p:nvSpPr>
        <p:spPr>
          <a:xfrm flipH="1">
            <a:off x="15519703" y="7919625"/>
            <a:ext cx="7315200" cy="2208508"/>
          </a:xfrm>
          <a:custGeom>
            <a:avLst/>
            <a:gdLst/>
            <a:ahLst/>
            <a:cxnLst/>
            <a:rect l="l" t="t" r="r" b="b"/>
            <a:pathLst>
              <a:path w="7315200" h="2208508">
                <a:moveTo>
                  <a:pt x="7315200" y="0"/>
                </a:moveTo>
                <a:lnTo>
                  <a:pt x="0" y="0"/>
                </a:lnTo>
                <a:lnTo>
                  <a:pt x="0" y="2208508"/>
                </a:lnTo>
                <a:lnTo>
                  <a:pt x="7315200" y="2208508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3">
              <a:alphaModFix amt="31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grpSp>
        <p:nvGrpSpPr>
          <p:cNvPr id="4" name="Group 4"/>
          <p:cNvGrpSpPr/>
          <p:nvPr/>
        </p:nvGrpSpPr>
        <p:grpSpPr>
          <a:xfrm>
            <a:off x="389065" y="2429057"/>
            <a:ext cx="17522855" cy="646409"/>
            <a:chOff x="0" y="0"/>
            <a:chExt cx="5093922" cy="18791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074115" cy="151969"/>
            </a:xfrm>
            <a:custGeom>
              <a:avLst/>
              <a:gdLst/>
              <a:ahLst/>
              <a:cxnLst/>
              <a:rect l="l" t="t" r="r" b="b"/>
              <a:pathLst>
                <a:path w="5074115" h="151969">
                  <a:moveTo>
                    <a:pt x="0" y="0"/>
                  </a:moveTo>
                  <a:lnTo>
                    <a:pt x="5074115" y="0"/>
                  </a:lnTo>
                  <a:lnTo>
                    <a:pt x="5074115" y="151969"/>
                  </a:lnTo>
                  <a:lnTo>
                    <a:pt x="0" y="151969"/>
                  </a:lnTo>
                  <a:close/>
                </a:path>
              </a:pathLst>
            </a:custGeom>
            <a:solidFill>
              <a:srgbClr val="FAFAFA"/>
            </a:solidFill>
            <a:ln w="38100" cap="sq">
              <a:solidFill>
                <a:srgbClr val="FAFAFA"/>
              </a:solidFill>
              <a:prstDash val="solid"/>
              <a:miter/>
            </a:ln>
          </p:spPr>
          <p:txBody>
            <a:bodyPr/>
            <a:lstStyle/>
            <a:p>
              <a:endParaRPr lang="he-IL" dirty="0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19807" y="35943"/>
              <a:ext cx="5074115" cy="15196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1193"/>
                </a:lnSpc>
              </a:pPr>
              <a:r>
                <a:rPr lang="en-US" sz="2386" b="1" dirty="0">
                  <a:solidFill>
                    <a:srgbClr val="000000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1)    Camera &amp; Input Handling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381000" y="2933700"/>
            <a:ext cx="17454720" cy="891203"/>
            <a:chOff x="0" y="0"/>
            <a:chExt cx="5074115" cy="25907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074115" cy="259074"/>
            </a:xfrm>
            <a:custGeom>
              <a:avLst/>
              <a:gdLst/>
              <a:ahLst/>
              <a:cxnLst/>
              <a:rect l="l" t="t" r="r" b="b"/>
              <a:pathLst>
                <a:path w="5074115" h="259074">
                  <a:moveTo>
                    <a:pt x="0" y="0"/>
                  </a:moveTo>
                  <a:lnTo>
                    <a:pt x="5074115" y="0"/>
                  </a:lnTo>
                  <a:lnTo>
                    <a:pt x="5074115" y="259074"/>
                  </a:lnTo>
                  <a:lnTo>
                    <a:pt x="0" y="25907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AFAFA"/>
              </a:solidFill>
              <a:prstDash val="solid"/>
              <a:miter/>
            </a:ln>
          </p:spPr>
          <p:txBody>
            <a:bodyPr/>
            <a:lstStyle/>
            <a:p>
              <a:endParaRPr lang="he-IL" dirty="0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57150"/>
              <a:ext cx="5074115" cy="2019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515245" lvl="1" indent="-257623" algn="l">
                <a:lnSpc>
                  <a:spcPts val="2267"/>
                </a:lnSpc>
                <a:buFont typeface="Arial"/>
                <a:buChar char="•"/>
              </a:pPr>
              <a:r>
                <a:rPr lang="en-US" sz="2386" dirty="0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Real-time frame capture using CameraX</a:t>
              </a:r>
            </a:p>
            <a:p>
              <a:pPr marL="515245" lvl="1" indent="-257623" algn="l">
                <a:lnSpc>
                  <a:spcPts val="2267"/>
                </a:lnSpc>
                <a:buFont typeface="Arial"/>
                <a:buChar char="•"/>
              </a:pPr>
              <a:r>
                <a:rPr lang="en-US" sz="2386" dirty="0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Performance on mid-range Android devices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2891309" y="3904272"/>
            <a:ext cx="15032967" cy="618996"/>
            <a:chOff x="0" y="0"/>
            <a:chExt cx="4370108" cy="17994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346709" cy="151969"/>
            </a:xfrm>
            <a:custGeom>
              <a:avLst/>
              <a:gdLst/>
              <a:ahLst/>
              <a:cxnLst/>
              <a:rect l="l" t="t" r="r" b="b"/>
              <a:pathLst>
                <a:path w="4346709" h="151969">
                  <a:moveTo>
                    <a:pt x="0" y="0"/>
                  </a:moveTo>
                  <a:lnTo>
                    <a:pt x="4346709" y="0"/>
                  </a:lnTo>
                  <a:lnTo>
                    <a:pt x="4346709" y="151969"/>
                  </a:lnTo>
                  <a:lnTo>
                    <a:pt x="0" y="151969"/>
                  </a:lnTo>
                  <a:close/>
                </a:path>
              </a:pathLst>
            </a:custGeom>
            <a:solidFill>
              <a:srgbClr val="FAFAFA"/>
            </a:solidFill>
            <a:ln w="38100" cap="sq">
              <a:solidFill>
                <a:srgbClr val="FAFAFA"/>
              </a:solidFill>
              <a:prstDash val="solid"/>
              <a:miter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23399" y="27974"/>
              <a:ext cx="4346709" cy="15196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1193"/>
                </a:lnSpc>
              </a:pPr>
              <a:r>
                <a:rPr lang="en-US" sz="2386" b="1" dirty="0">
                  <a:solidFill>
                    <a:srgbClr val="000000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2)    Pose Estimation &amp; Joint Angles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2895600" y="4381500"/>
            <a:ext cx="14952476" cy="891203"/>
            <a:chOff x="0" y="0"/>
            <a:chExt cx="4346709" cy="259074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4346709" cy="259074"/>
            </a:xfrm>
            <a:custGeom>
              <a:avLst/>
              <a:gdLst/>
              <a:ahLst/>
              <a:cxnLst/>
              <a:rect l="l" t="t" r="r" b="b"/>
              <a:pathLst>
                <a:path w="4346709" h="259074">
                  <a:moveTo>
                    <a:pt x="0" y="0"/>
                  </a:moveTo>
                  <a:lnTo>
                    <a:pt x="4346709" y="0"/>
                  </a:lnTo>
                  <a:lnTo>
                    <a:pt x="4346709" y="259074"/>
                  </a:lnTo>
                  <a:lnTo>
                    <a:pt x="0" y="25907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AFAFA"/>
              </a:solidFill>
              <a:prstDash val="solid"/>
              <a:miter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57150"/>
              <a:ext cx="4346709" cy="2019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515245" lvl="1" indent="-257623" algn="l">
                <a:lnSpc>
                  <a:spcPts val="2267"/>
                </a:lnSpc>
                <a:buFont typeface="Arial"/>
                <a:buChar char="•"/>
              </a:pPr>
              <a:r>
                <a:rPr lang="en-US" sz="2386" dirty="0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MediaPipe landmark accuracy</a:t>
              </a:r>
            </a:p>
            <a:p>
              <a:pPr marL="515245" lvl="1" indent="-257623" algn="l">
                <a:lnSpc>
                  <a:spcPts val="2267"/>
                </a:lnSpc>
                <a:buFont typeface="Arial"/>
                <a:buChar char="•"/>
              </a:pPr>
              <a:r>
                <a:rPr lang="en-US" sz="2386" dirty="0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Angle calculations tested with known postures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5405881" y="5375392"/>
            <a:ext cx="12518423" cy="671875"/>
            <a:chOff x="0" y="0"/>
            <a:chExt cx="3639126" cy="195315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3615719" cy="151969"/>
            </a:xfrm>
            <a:custGeom>
              <a:avLst/>
              <a:gdLst/>
              <a:ahLst/>
              <a:cxnLst/>
              <a:rect l="l" t="t" r="r" b="b"/>
              <a:pathLst>
                <a:path w="3615719" h="151969">
                  <a:moveTo>
                    <a:pt x="0" y="0"/>
                  </a:moveTo>
                  <a:lnTo>
                    <a:pt x="3615719" y="0"/>
                  </a:lnTo>
                  <a:lnTo>
                    <a:pt x="3615719" y="151969"/>
                  </a:lnTo>
                  <a:lnTo>
                    <a:pt x="0" y="151969"/>
                  </a:lnTo>
                  <a:close/>
                </a:path>
              </a:pathLst>
            </a:custGeom>
            <a:solidFill>
              <a:srgbClr val="FAFAFA"/>
            </a:solidFill>
            <a:ln w="38100" cap="sq">
              <a:solidFill>
                <a:srgbClr val="FAFAFA"/>
              </a:solidFill>
              <a:prstDash val="solid"/>
              <a:miter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23407" y="43346"/>
              <a:ext cx="3615719" cy="15196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1193"/>
                </a:lnSpc>
              </a:pPr>
              <a:r>
                <a:rPr lang="en-US" sz="2386" b="1" dirty="0">
                  <a:solidFill>
                    <a:srgbClr val="000000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3)    Feedback Responsiveness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5410200" y="5829300"/>
            <a:ext cx="12437904" cy="891203"/>
            <a:chOff x="0" y="0"/>
            <a:chExt cx="3615719" cy="259074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3615719" cy="259074"/>
            </a:xfrm>
            <a:custGeom>
              <a:avLst/>
              <a:gdLst/>
              <a:ahLst/>
              <a:cxnLst/>
              <a:rect l="l" t="t" r="r" b="b"/>
              <a:pathLst>
                <a:path w="3615719" h="259074">
                  <a:moveTo>
                    <a:pt x="0" y="0"/>
                  </a:moveTo>
                  <a:lnTo>
                    <a:pt x="3615719" y="0"/>
                  </a:lnTo>
                  <a:lnTo>
                    <a:pt x="3615719" y="259074"/>
                  </a:lnTo>
                  <a:lnTo>
                    <a:pt x="0" y="25907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AFAFA"/>
              </a:solidFill>
              <a:prstDash val="solid"/>
              <a:miter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57150"/>
              <a:ext cx="3615719" cy="2019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515245" lvl="1" indent="-257623" algn="l">
                <a:lnSpc>
                  <a:spcPts val="2267"/>
                </a:lnSpc>
                <a:buFont typeface="Arial"/>
                <a:buChar char="•"/>
              </a:pPr>
              <a:r>
                <a:rPr lang="en-US" sz="2386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Measure delay between motion and feedback</a:t>
              </a:r>
            </a:p>
            <a:p>
              <a:pPr marL="515245" lvl="1" indent="-257623" algn="l">
                <a:lnSpc>
                  <a:spcPts val="2267"/>
                </a:lnSpc>
                <a:buFont typeface="Arial"/>
                <a:buChar char="•"/>
              </a:pPr>
              <a:r>
                <a:rPr lang="en-US" sz="2386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Target response time: &lt; 1 second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7865303" y="6838095"/>
            <a:ext cx="10117896" cy="591404"/>
            <a:chOff x="0" y="0"/>
            <a:chExt cx="2941289" cy="171922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2900761" cy="151969"/>
            </a:xfrm>
            <a:custGeom>
              <a:avLst/>
              <a:gdLst/>
              <a:ahLst/>
              <a:cxnLst/>
              <a:rect l="l" t="t" r="r" b="b"/>
              <a:pathLst>
                <a:path w="2900761" h="151969">
                  <a:moveTo>
                    <a:pt x="0" y="0"/>
                  </a:moveTo>
                  <a:lnTo>
                    <a:pt x="2900761" y="0"/>
                  </a:lnTo>
                  <a:lnTo>
                    <a:pt x="2900761" y="151969"/>
                  </a:lnTo>
                  <a:lnTo>
                    <a:pt x="0" y="151969"/>
                  </a:lnTo>
                  <a:close/>
                </a:path>
              </a:pathLst>
            </a:custGeom>
            <a:solidFill>
              <a:srgbClr val="FAFAFA"/>
            </a:solidFill>
            <a:ln w="38100" cap="sq">
              <a:solidFill>
                <a:srgbClr val="FAFAFA"/>
              </a:solidFill>
              <a:prstDash val="solid"/>
              <a:miter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40528" y="19953"/>
              <a:ext cx="2900761" cy="15196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1193"/>
                </a:lnSpc>
              </a:pPr>
              <a:r>
                <a:rPr lang="en-US" sz="2386" b="1" dirty="0">
                  <a:solidFill>
                    <a:srgbClr val="000000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4)    Summary Reports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7865303" y="7353300"/>
            <a:ext cx="9978482" cy="891203"/>
            <a:chOff x="0" y="0"/>
            <a:chExt cx="2900761" cy="259074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2900761" cy="259074"/>
            </a:xfrm>
            <a:custGeom>
              <a:avLst/>
              <a:gdLst/>
              <a:ahLst/>
              <a:cxnLst/>
              <a:rect l="l" t="t" r="r" b="b"/>
              <a:pathLst>
                <a:path w="2900761" h="259074">
                  <a:moveTo>
                    <a:pt x="0" y="0"/>
                  </a:moveTo>
                  <a:lnTo>
                    <a:pt x="2900761" y="0"/>
                  </a:lnTo>
                  <a:lnTo>
                    <a:pt x="2900761" y="259074"/>
                  </a:lnTo>
                  <a:lnTo>
                    <a:pt x="0" y="25907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AFAFA"/>
              </a:solidFill>
              <a:prstDash val="solid"/>
              <a:miter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57150"/>
              <a:ext cx="2900761" cy="2019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600522" lvl="1" indent="-342900" algn="l">
                <a:lnSpc>
                  <a:spcPts val="2267"/>
                </a:lnSpc>
                <a:buFont typeface="Arial" panose="020B0604020202020204" pitchFamily="34" charset="0"/>
                <a:buChar char="•"/>
              </a:pPr>
              <a:r>
                <a:rPr lang="en-US" sz="2386" spc="-28" dirty="0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Accuracy of rep counting and error classification</a:t>
              </a:r>
            </a:p>
            <a:p>
              <a:pPr marL="600522" lvl="1" indent="-342900" algn="l">
                <a:lnSpc>
                  <a:spcPts val="2267"/>
                </a:lnSpc>
                <a:buFont typeface="Arial" panose="020B0604020202020204" pitchFamily="34" charset="0"/>
                <a:buChar char="•"/>
              </a:pPr>
              <a:r>
                <a:rPr lang="en-US" sz="2386" dirty="0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Compare against expert evaluations</a:t>
              </a:r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10367547" y="8408612"/>
            <a:ext cx="7539454" cy="633650"/>
            <a:chOff x="0" y="0"/>
            <a:chExt cx="2191731" cy="184203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2173354" cy="151969"/>
            </a:xfrm>
            <a:custGeom>
              <a:avLst/>
              <a:gdLst/>
              <a:ahLst/>
              <a:cxnLst/>
              <a:rect l="l" t="t" r="r" b="b"/>
              <a:pathLst>
                <a:path w="2173354" h="151969">
                  <a:moveTo>
                    <a:pt x="0" y="0"/>
                  </a:moveTo>
                  <a:lnTo>
                    <a:pt x="2173354" y="0"/>
                  </a:lnTo>
                  <a:lnTo>
                    <a:pt x="2173354" y="151969"/>
                  </a:lnTo>
                  <a:lnTo>
                    <a:pt x="0" y="151969"/>
                  </a:lnTo>
                  <a:close/>
                </a:path>
              </a:pathLst>
            </a:custGeom>
            <a:solidFill>
              <a:srgbClr val="FAFAFA"/>
            </a:solidFill>
            <a:ln w="38100" cap="sq">
              <a:solidFill>
                <a:srgbClr val="FAFAFA"/>
              </a:solidFill>
              <a:prstDash val="solid"/>
              <a:miter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18377" y="32234"/>
              <a:ext cx="2173354" cy="15196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1193"/>
                </a:lnSpc>
              </a:pPr>
              <a:r>
                <a:rPr lang="en-US" sz="2386" b="1" dirty="0">
                  <a:solidFill>
                    <a:srgbClr val="000000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5)    User Experience</a:t>
              </a:r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10367547" y="8900497"/>
            <a:ext cx="7476238" cy="891203"/>
            <a:chOff x="0" y="0"/>
            <a:chExt cx="2173354" cy="259074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2173354" cy="259074"/>
            </a:xfrm>
            <a:custGeom>
              <a:avLst/>
              <a:gdLst/>
              <a:ahLst/>
              <a:cxnLst/>
              <a:rect l="l" t="t" r="r" b="b"/>
              <a:pathLst>
                <a:path w="2173354" h="259074">
                  <a:moveTo>
                    <a:pt x="0" y="0"/>
                  </a:moveTo>
                  <a:lnTo>
                    <a:pt x="2173354" y="0"/>
                  </a:lnTo>
                  <a:lnTo>
                    <a:pt x="2173354" y="259074"/>
                  </a:lnTo>
                  <a:lnTo>
                    <a:pt x="0" y="25907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AFAFA"/>
              </a:solidFill>
              <a:prstDash val="solid"/>
              <a:miter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0" y="57150"/>
              <a:ext cx="2173354" cy="2019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515245" lvl="1" indent="-257623" algn="l">
                <a:lnSpc>
                  <a:spcPts val="2267"/>
                </a:lnSpc>
                <a:buFont typeface="Arial"/>
                <a:buChar char="•"/>
              </a:pPr>
              <a:r>
                <a:rPr lang="en-US" sz="2386" dirty="0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Test under different lighting and positioning</a:t>
              </a:r>
            </a:p>
            <a:p>
              <a:pPr marL="515245" lvl="1" indent="-257623" algn="l">
                <a:lnSpc>
                  <a:spcPts val="2267"/>
                </a:lnSpc>
                <a:buFont typeface="Arial"/>
                <a:buChar char="•"/>
              </a:pPr>
              <a:r>
                <a:rPr lang="en-US" sz="2386" dirty="0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Handle poor visibility, signal loss, and app flow</a:t>
              </a:r>
            </a:p>
          </p:txBody>
        </p:sp>
      </p:grpSp>
      <p:sp>
        <p:nvSpPr>
          <p:cNvPr id="34" name="Freeform 34"/>
          <p:cNvSpPr/>
          <p:nvPr/>
        </p:nvSpPr>
        <p:spPr>
          <a:xfrm rot="1539027">
            <a:off x="1192235" y="6220550"/>
            <a:ext cx="3398148" cy="3398148"/>
          </a:xfrm>
          <a:custGeom>
            <a:avLst/>
            <a:gdLst/>
            <a:ahLst/>
            <a:cxnLst/>
            <a:rect l="l" t="t" r="r" b="b"/>
            <a:pathLst>
              <a:path w="3398148" h="3398148">
                <a:moveTo>
                  <a:pt x="0" y="0"/>
                </a:moveTo>
                <a:lnTo>
                  <a:pt x="3398149" y="0"/>
                </a:lnTo>
                <a:lnTo>
                  <a:pt x="3398149" y="3398149"/>
                </a:lnTo>
                <a:lnTo>
                  <a:pt x="0" y="339814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35" name="TextBox 35"/>
          <p:cNvSpPr txBox="1"/>
          <p:nvPr/>
        </p:nvSpPr>
        <p:spPr>
          <a:xfrm>
            <a:off x="1" y="352425"/>
            <a:ext cx="18288000" cy="73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5700"/>
              </a:lnSpc>
              <a:spcBef>
                <a:spcPct val="0"/>
              </a:spcBef>
            </a:pPr>
            <a:r>
              <a:rPr lang="en-US" sz="6000" b="1" u="none" strike="noStrike" spc="-312" dirty="0">
                <a:solidFill>
                  <a:srgbClr val="FFFFFF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Planned Verification </a:t>
            </a:r>
            <a:r>
              <a:rPr lang="en-US" sz="6000" u="none" strike="noStrike" spc="-312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– Accuracy &amp; Responsiveness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444215" y="1181282"/>
            <a:ext cx="17043820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We structured a detailed verification plan to evaluate accuracy, timing, and usability across all components. </a:t>
            </a:r>
            <a:r>
              <a:rPr lang="en-US" sz="3000" u="sng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Once implementation is complete, we will test:</a:t>
            </a:r>
          </a:p>
        </p:txBody>
      </p:sp>
      <p:grpSp>
        <p:nvGrpSpPr>
          <p:cNvPr id="53" name="Group 15">
            <a:extLst>
              <a:ext uri="{FF2B5EF4-FFF2-40B4-BE49-F238E27FC236}">
                <a16:creationId xmlns:a16="http://schemas.microsoft.com/office/drawing/2014/main" id="{D1FADCE7-AEAA-F73B-BA8C-6E71C0DCE251}"/>
              </a:ext>
            </a:extLst>
          </p:cNvPr>
          <p:cNvGrpSpPr/>
          <p:nvPr/>
        </p:nvGrpSpPr>
        <p:grpSpPr>
          <a:xfrm>
            <a:off x="0" y="9703733"/>
            <a:ext cx="1030714" cy="697566"/>
            <a:chOff x="0" y="0"/>
            <a:chExt cx="1374285" cy="930087"/>
          </a:xfrm>
        </p:grpSpPr>
        <p:grpSp>
          <p:nvGrpSpPr>
            <p:cNvPr id="54" name="Group 16">
              <a:extLst>
                <a:ext uri="{FF2B5EF4-FFF2-40B4-BE49-F238E27FC236}">
                  <a16:creationId xmlns:a16="http://schemas.microsoft.com/office/drawing/2014/main" id="{FBA5B214-7EA1-FB29-A8E3-F558CD464D93}"/>
                </a:ext>
              </a:extLst>
            </p:cNvPr>
            <p:cNvGrpSpPr/>
            <p:nvPr/>
          </p:nvGrpSpPr>
          <p:grpSpPr>
            <a:xfrm>
              <a:off x="0" y="0"/>
              <a:ext cx="176566" cy="777690"/>
              <a:chOff x="0" y="0"/>
              <a:chExt cx="34877" cy="153618"/>
            </a:xfrm>
          </p:grpSpPr>
          <p:sp>
            <p:nvSpPr>
              <p:cNvPr id="67" name="Freeform 17">
                <a:extLst>
                  <a:ext uri="{FF2B5EF4-FFF2-40B4-BE49-F238E27FC236}">
                    <a16:creationId xmlns:a16="http://schemas.microsoft.com/office/drawing/2014/main" id="{D62C3BE6-4F2C-7847-795D-1C6A61912CF1}"/>
                  </a:ext>
                </a:extLst>
              </p:cNvPr>
              <p:cNvSpPr/>
              <p:nvPr/>
            </p:nvSpPr>
            <p:spPr>
              <a:xfrm>
                <a:off x="0" y="0"/>
                <a:ext cx="34877" cy="153618"/>
              </a:xfrm>
              <a:custGeom>
                <a:avLst/>
                <a:gdLst/>
                <a:ahLst/>
                <a:cxnLst/>
                <a:rect l="l" t="t" r="r" b="b"/>
                <a:pathLst>
                  <a:path w="34877" h="153618">
                    <a:moveTo>
                      <a:pt x="0" y="0"/>
                    </a:moveTo>
                    <a:lnTo>
                      <a:pt x="34877" y="0"/>
                    </a:lnTo>
                    <a:lnTo>
                      <a:pt x="34877" y="153618"/>
                    </a:lnTo>
                    <a:lnTo>
                      <a:pt x="0" y="153618"/>
                    </a:lnTo>
                    <a:close/>
                  </a:path>
                </a:pathLst>
              </a:custGeom>
              <a:solidFill>
                <a:srgbClr val="FAFAFA"/>
              </a:solidFill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68" name="TextBox 18">
                <a:extLst>
                  <a:ext uri="{FF2B5EF4-FFF2-40B4-BE49-F238E27FC236}">
                    <a16:creationId xmlns:a16="http://schemas.microsoft.com/office/drawing/2014/main" id="{0D87672C-2C0D-3BE1-A75A-C394B0CA3D5A}"/>
                  </a:ext>
                </a:extLst>
              </p:cNvPr>
              <p:cNvSpPr txBox="1"/>
              <p:nvPr/>
            </p:nvSpPr>
            <p:spPr>
              <a:xfrm>
                <a:off x="0" y="57150"/>
                <a:ext cx="34877" cy="9646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67"/>
                  </a:lnSpc>
                </a:pPr>
                <a:endParaRPr/>
              </a:p>
            </p:txBody>
          </p:sp>
        </p:grpSp>
        <p:grpSp>
          <p:nvGrpSpPr>
            <p:cNvPr id="55" name="Group 19">
              <a:extLst>
                <a:ext uri="{FF2B5EF4-FFF2-40B4-BE49-F238E27FC236}">
                  <a16:creationId xmlns:a16="http://schemas.microsoft.com/office/drawing/2014/main" id="{957F2A2B-2518-826C-AECF-D6EA2244B54C}"/>
                </a:ext>
              </a:extLst>
            </p:cNvPr>
            <p:cNvGrpSpPr/>
            <p:nvPr/>
          </p:nvGrpSpPr>
          <p:grpSpPr>
            <a:xfrm>
              <a:off x="163866" y="0"/>
              <a:ext cx="176566" cy="777690"/>
              <a:chOff x="0" y="0"/>
              <a:chExt cx="34877" cy="153618"/>
            </a:xfrm>
          </p:grpSpPr>
          <p:sp>
            <p:nvSpPr>
              <p:cNvPr id="65" name="Freeform 20">
                <a:extLst>
                  <a:ext uri="{FF2B5EF4-FFF2-40B4-BE49-F238E27FC236}">
                    <a16:creationId xmlns:a16="http://schemas.microsoft.com/office/drawing/2014/main" id="{A4FEC774-E176-BCF7-CC8E-5E2AFE6B4B6C}"/>
                  </a:ext>
                </a:extLst>
              </p:cNvPr>
              <p:cNvSpPr/>
              <p:nvPr/>
            </p:nvSpPr>
            <p:spPr>
              <a:xfrm>
                <a:off x="0" y="0"/>
                <a:ext cx="34877" cy="153618"/>
              </a:xfrm>
              <a:custGeom>
                <a:avLst/>
                <a:gdLst/>
                <a:ahLst/>
                <a:cxnLst/>
                <a:rect l="l" t="t" r="r" b="b"/>
                <a:pathLst>
                  <a:path w="34877" h="153618">
                    <a:moveTo>
                      <a:pt x="0" y="0"/>
                    </a:moveTo>
                    <a:lnTo>
                      <a:pt x="34877" y="0"/>
                    </a:lnTo>
                    <a:lnTo>
                      <a:pt x="34877" y="153618"/>
                    </a:lnTo>
                    <a:lnTo>
                      <a:pt x="0" y="153618"/>
                    </a:lnTo>
                    <a:close/>
                  </a:path>
                </a:pathLst>
              </a:custGeom>
              <a:solidFill>
                <a:srgbClr val="B4F0F7"/>
              </a:solidFill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66" name="TextBox 21">
                <a:extLst>
                  <a:ext uri="{FF2B5EF4-FFF2-40B4-BE49-F238E27FC236}">
                    <a16:creationId xmlns:a16="http://schemas.microsoft.com/office/drawing/2014/main" id="{3085648F-56BD-86CE-BB11-C4D09B26E9D6}"/>
                  </a:ext>
                </a:extLst>
              </p:cNvPr>
              <p:cNvSpPr txBox="1"/>
              <p:nvPr/>
            </p:nvSpPr>
            <p:spPr>
              <a:xfrm>
                <a:off x="0" y="57150"/>
                <a:ext cx="34877" cy="9646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67"/>
                  </a:lnSpc>
                </a:pPr>
                <a:endParaRPr/>
              </a:p>
            </p:txBody>
          </p:sp>
        </p:grpSp>
        <p:grpSp>
          <p:nvGrpSpPr>
            <p:cNvPr id="56" name="Group 22">
              <a:extLst>
                <a:ext uri="{FF2B5EF4-FFF2-40B4-BE49-F238E27FC236}">
                  <a16:creationId xmlns:a16="http://schemas.microsoft.com/office/drawing/2014/main" id="{D56E57C6-AD45-C042-6848-6B2542C6D9BF}"/>
                </a:ext>
              </a:extLst>
            </p:cNvPr>
            <p:cNvGrpSpPr/>
            <p:nvPr/>
          </p:nvGrpSpPr>
          <p:grpSpPr>
            <a:xfrm>
              <a:off x="327732" y="0"/>
              <a:ext cx="176566" cy="777690"/>
              <a:chOff x="0" y="0"/>
              <a:chExt cx="34877" cy="153618"/>
            </a:xfrm>
          </p:grpSpPr>
          <p:sp>
            <p:nvSpPr>
              <p:cNvPr id="63" name="Freeform 23">
                <a:extLst>
                  <a:ext uri="{FF2B5EF4-FFF2-40B4-BE49-F238E27FC236}">
                    <a16:creationId xmlns:a16="http://schemas.microsoft.com/office/drawing/2014/main" id="{C0CD5433-D54D-6965-0138-1F112EB05529}"/>
                  </a:ext>
                </a:extLst>
              </p:cNvPr>
              <p:cNvSpPr/>
              <p:nvPr/>
            </p:nvSpPr>
            <p:spPr>
              <a:xfrm>
                <a:off x="0" y="0"/>
                <a:ext cx="34877" cy="153618"/>
              </a:xfrm>
              <a:custGeom>
                <a:avLst/>
                <a:gdLst/>
                <a:ahLst/>
                <a:cxnLst/>
                <a:rect l="l" t="t" r="r" b="b"/>
                <a:pathLst>
                  <a:path w="34877" h="153618">
                    <a:moveTo>
                      <a:pt x="0" y="0"/>
                    </a:moveTo>
                    <a:lnTo>
                      <a:pt x="34877" y="0"/>
                    </a:lnTo>
                    <a:lnTo>
                      <a:pt x="34877" y="153618"/>
                    </a:lnTo>
                    <a:lnTo>
                      <a:pt x="0" y="153618"/>
                    </a:lnTo>
                    <a:close/>
                  </a:path>
                </a:pathLst>
              </a:custGeom>
              <a:solidFill>
                <a:srgbClr val="36E9FD"/>
              </a:solidFill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64" name="TextBox 24">
                <a:extLst>
                  <a:ext uri="{FF2B5EF4-FFF2-40B4-BE49-F238E27FC236}">
                    <a16:creationId xmlns:a16="http://schemas.microsoft.com/office/drawing/2014/main" id="{C7063A9E-CBC9-2044-BA90-9CCF3FD49F1F}"/>
                  </a:ext>
                </a:extLst>
              </p:cNvPr>
              <p:cNvSpPr txBox="1"/>
              <p:nvPr/>
            </p:nvSpPr>
            <p:spPr>
              <a:xfrm>
                <a:off x="0" y="57150"/>
                <a:ext cx="34877" cy="9646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67"/>
                  </a:lnSpc>
                </a:pPr>
                <a:endParaRPr/>
              </a:p>
            </p:txBody>
          </p:sp>
        </p:grpSp>
        <p:grpSp>
          <p:nvGrpSpPr>
            <p:cNvPr id="57" name="Group 25">
              <a:extLst>
                <a:ext uri="{FF2B5EF4-FFF2-40B4-BE49-F238E27FC236}">
                  <a16:creationId xmlns:a16="http://schemas.microsoft.com/office/drawing/2014/main" id="{AC4BE716-CB26-11A3-774D-338BCD48E92B}"/>
                </a:ext>
              </a:extLst>
            </p:cNvPr>
            <p:cNvGrpSpPr/>
            <p:nvPr/>
          </p:nvGrpSpPr>
          <p:grpSpPr>
            <a:xfrm>
              <a:off x="491598" y="0"/>
              <a:ext cx="176566" cy="777690"/>
              <a:chOff x="0" y="0"/>
              <a:chExt cx="34877" cy="153618"/>
            </a:xfrm>
          </p:grpSpPr>
          <p:sp>
            <p:nvSpPr>
              <p:cNvPr id="61" name="Freeform 26">
                <a:extLst>
                  <a:ext uri="{FF2B5EF4-FFF2-40B4-BE49-F238E27FC236}">
                    <a16:creationId xmlns:a16="http://schemas.microsoft.com/office/drawing/2014/main" id="{289A79EA-77DE-DE63-601C-69BF816AB0C4}"/>
                  </a:ext>
                </a:extLst>
              </p:cNvPr>
              <p:cNvSpPr/>
              <p:nvPr/>
            </p:nvSpPr>
            <p:spPr>
              <a:xfrm>
                <a:off x="0" y="0"/>
                <a:ext cx="34877" cy="153618"/>
              </a:xfrm>
              <a:custGeom>
                <a:avLst/>
                <a:gdLst/>
                <a:ahLst/>
                <a:cxnLst/>
                <a:rect l="l" t="t" r="r" b="b"/>
                <a:pathLst>
                  <a:path w="34877" h="153618">
                    <a:moveTo>
                      <a:pt x="0" y="0"/>
                    </a:moveTo>
                    <a:lnTo>
                      <a:pt x="34877" y="0"/>
                    </a:lnTo>
                    <a:lnTo>
                      <a:pt x="34877" y="153618"/>
                    </a:lnTo>
                    <a:lnTo>
                      <a:pt x="0" y="153618"/>
                    </a:lnTo>
                    <a:close/>
                  </a:path>
                </a:pathLst>
              </a:custGeom>
              <a:solidFill>
                <a:srgbClr val="07A6B7"/>
              </a:solidFill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62" name="TextBox 27">
                <a:extLst>
                  <a:ext uri="{FF2B5EF4-FFF2-40B4-BE49-F238E27FC236}">
                    <a16:creationId xmlns:a16="http://schemas.microsoft.com/office/drawing/2014/main" id="{97BACFDE-1277-B0D4-27CD-6E45D88BC340}"/>
                  </a:ext>
                </a:extLst>
              </p:cNvPr>
              <p:cNvSpPr txBox="1"/>
              <p:nvPr/>
            </p:nvSpPr>
            <p:spPr>
              <a:xfrm>
                <a:off x="0" y="57150"/>
                <a:ext cx="34877" cy="9646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67"/>
                  </a:lnSpc>
                </a:pPr>
                <a:endParaRPr/>
              </a:p>
            </p:txBody>
          </p:sp>
        </p:grpSp>
        <p:grpSp>
          <p:nvGrpSpPr>
            <p:cNvPr id="58" name="Group 28">
              <a:extLst>
                <a:ext uri="{FF2B5EF4-FFF2-40B4-BE49-F238E27FC236}">
                  <a16:creationId xmlns:a16="http://schemas.microsoft.com/office/drawing/2014/main" id="{DAC0C139-B702-F29E-9233-2D46A014ECCC}"/>
                </a:ext>
              </a:extLst>
            </p:cNvPr>
            <p:cNvGrpSpPr/>
            <p:nvPr/>
          </p:nvGrpSpPr>
          <p:grpSpPr>
            <a:xfrm>
              <a:off x="659383" y="0"/>
              <a:ext cx="714902" cy="930087"/>
              <a:chOff x="0" y="0"/>
              <a:chExt cx="141215" cy="183721"/>
            </a:xfrm>
          </p:grpSpPr>
          <p:sp>
            <p:nvSpPr>
              <p:cNvPr id="59" name="Freeform 29">
                <a:extLst>
                  <a:ext uri="{FF2B5EF4-FFF2-40B4-BE49-F238E27FC236}">
                    <a16:creationId xmlns:a16="http://schemas.microsoft.com/office/drawing/2014/main" id="{E40E56BC-1B35-D524-76A0-699CB8ABF9A9}"/>
                  </a:ext>
                </a:extLst>
              </p:cNvPr>
              <p:cNvSpPr/>
              <p:nvPr/>
            </p:nvSpPr>
            <p:spPr>
              <a:xfrm>
                <a:off x="0" y="0"/>
                <a:ext cx="141215" cy="153618"/>
              </a:xfrm>
              <a:custGeom>
                <a:avLst/>
                <a:gdLst/>
                <a:ahLst/>
                <a:cxnLst/>
                <a:rect l="l" t="t" r="r" b="b"/>
                <a:pathLst>
                  <a:path w="141215" h="153618">
                    <a:moveTo>
                      <a:pt x="0" y="0"/>
                    </a:moveTo>
                    <a:lnTo>
                      <a:pt x="141215" y="0"/>
                    </a:lnTo>
                    <a:lnTo>
                      <a:pt x="141215" y="153618"/>
                    </a:lnTo>
                    <a:lnTo>
                      <a:pt x="0" y="153618"/>
                    </a:lnTo>
                    <a:close/>
                  </a:path>
                </a:pathLst>
              </a:custGeom>
              <a:solidFill>
                <a:srgbClr val="034768"/>
              </a:solidFill>
            </p:spPr>
            <p:txBody>
              <a:bodyPr/>
              <a:lstStyle/>
              <a:p>
                <a:pPr marL="0" algn="r" defTabSz="914400" rtl="1" eaLnBrk="1" latinLnBrk="0" hangingPunct="1"/>
                <a:endParaRPr lang="he-IL" dirty="0"/>
              </a:p>
            </p:txBody>
          </p:sp>
          <p:sp>
            <p:nvSpPr>
              <p:cNvPr id="60" name="TextBox 30">
                <a:extLst>
                  <a:ext uri="{FF2B5EF4-FFF2-40B4-BE49-F238E27FC236}">
                    <a16:creationId xmlns:a16="http://schemas.microsoft.com/office/drawing/2014/main" id="{23265D7F-8B43-4BA3-6C13-E9BE89CFA42C}"/>
                  </a:ext>
                </a:extLst>
              </p:cNvPr>
              <p:cNvSpPr txBox="1"/>
              <p:nvPr/>
            </p:nvSpPr>
            <p:spPr>
              <a:xfrm>
                <a:off x="0" y="30103"/>
                <a:ext cx="141215" cy="153618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algn="ctr">
                  <a:lnSpc>
                    <a:spcPts val="1543"/>
                  </a:lnSpc>
                </a:pPr>
                <a:r>
                  <a:rPr lang="he-IL" sz="3086" b="1" dirty="0">
                    <a:solidFill>
                      <a:srgbClr val="FFFFFF"/>
                    </a:solidFill>
                    <a:latin typeface="DM Sans Bold"/>
                    <a:ea typeface="DM Sans Bold"/>
                    <a:cs typeface="DM Sans Bold"/>
                    <a:sym typeface="DM Sans Bold"/>
                  </a:rPr>
                  <a:t>13</a:t>
                </a:r>
                <a:endParaRPr lang="en-US" sz="3086" b="1" dirty="0">
                  <a:solidFill>
                    <a:srgbClr val="FFFFFF"/>
                  </a:solidFill>
                  <a:latin typeface="DM Sans Bold"/>
                  <a:ea typeface="DM Sans Bold"/>
                  <a:cs typeface="DM Sans Bold"/>
                  <a:sym typeface="DM Sans Bold"/>
                </a:endParaRPr>
              </a:p>
            </p:txBody>
          </p:sp>
        </p:grpSp>
      </p:grpSp>
    </p:spTree>
  </p:cSld>
  <p:clrMapOvr>
    <a:masterClrMapping/>
  </p:clrMapOvr>
  <p:transition spd="slow">
    <p:cover dir="r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361B70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01039" y="1474245"/>
            <a:ext cx="8004990" cy="812517"/>
            <a:chOff x="0" y="0"/>
            <a:chExt cx="2327063" cy="2362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27063" cy="188509"/>
            </a:xfrm>
            <a:custGeom>
              <a:avLst/>
              <a:gdLst/>
              <a:ahLst/>
              <a:cxnLst/>
              <a:rect l="l" t="t" r="r" b="b"/>
              <a:pathLst>
                <a:path w="2327063" h="188509">
                  <a:moveTo>
                    <a:pt x="0" y="0"/>
                  </a:moveTo>
                  <a:lnTo>
                    <a:pt x="2327063" y="0"/>
                  </a:lnTo>
                  <a:lnTo>
                    <a:pt x="2327063" y="188509"/>
                  </a:lnTo>
                  <a:lnTo>
                    <a:pt x="0" y="188509"/>
                  </a:lnTo>
                  <a:close/>
                </a:path>
              </a:pathLst>
            </a:custGeom>
            <a:solidFill>
              <a:srgbClr val="FAFAFA"/>
            </a:solidFill>
            <a:ln w="38100" cap="sq">
              <a:solidFill>
                <a:srgbClr val="FAFAFA"/>
              </a:solidFill>
              <a:prstDash val="solid"/>
              <a:miter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47691"/>
              <a:ext cx="2327063" cy="18850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1500"/>
                </a:lnSpc>
              </a:pPr>
              <a:r>
                <a:rPr lang="en-US" sz="3000" b="1" dirty="0">
                  <a:solidFill>
                    <a:srgbClr val="000000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Advantages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01039" y="1943100"/>
            <a:ext cx="8004990" cy="6328864"/>
            <a:chOff x="0" y="-57150"/>
            <a:chExt cx="2327063" cy="183981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327063" cy="1782661"/>
            </a:xfrm>
            <a:custGeom>
              <a:avLst/>
              <a:gdLst/>
              <a:ahLst/>
              <a:cxnLst/>
              <a:rect l="l" t="t" r="r" b="b"/>
              <a:pathLst>
                <a:path w="2327063" h="1782661">
                  <a:moveTo>
                    <a:pt x="0" y="0"/>
                  </a:moveTo>
                  <a:lnTo>
                    <a:pt x="2327063" y="0"/>
                  </a:lnTo>
                  <a:lnTo>
                    <a:pt x="2327063" y="1782661"/>
                  </a:lnTo>
                  <a:lnTo>
                    <a:pt x="0" y="178266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AFAFA"/>
              </a:solidFill>
              <a:prstDash val="solid"/>
              <a:miter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2327063" cy="18398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604519" lvl="1" indent="-302260" algn="l">
                <a:lnSpc>
                  <a:spcPts val="3919"/>
                </a:lnSpc>
                <a:buFont typeface="Arial"/>
                <a:buChar char="•"/>
              </a:pPr>
              <a:r>
                <a:rPr lang="en-US" sz="2799" b="1" dirty="0">
                  <a:solidFill>
                    <a:srgbClr val="FFFFF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Real-time posture feedback</a:t>
              </a:r>
              <a:r>
                <a:rPr lang="en-US" sz="2799" dirty="0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 using only a smartphone – no external hardware</a:t>
              </a:r>
            </a:p>
            <a:p>
              <a:pPr algn="l">
                <a:lnSpc>
                  <a:spcPts val="1960"/>
                </a:lnSpc>
              </a:pPr>
              <a:endParaRPr lang="en-US" sz="2799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endParaRPr>
            </a:p>
            <a:p>
              <a:pPr marL="604519" lvl="1" indent="-302260" algn="l">
                <a:lnSpc>
                  <a:spcPts val="3919"/>
                </a:lnSpc>
                <a:buFont typeface="Arial"/>
                <a:buChar char="•"/>
              </a:pPr>
              <a:r>
                <a:rPr lang="en-US" sz="2799" dirty="0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Combines</a:t>
              </a:r>
              <a:r>
                <a:rPr lang="en-US" sz="2799" b="1" dirty="0">
                  <a:solidFill>
                    <a:srgbClr val="FFFFF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 pose estimation + biomechanics + audio coaching</a:t>
              </a:r>
            </a:p>
            <a:p>
              <a:pPr algn="l">
                <a:lnSpc>
                  <a:spcPts val="1960"/>
                </a:lnSpc>
              </a:pPr>
              <a:endParaRPr lang="en-US" sz="2799" b="1" dirty="0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endParaRPr>
            </a:p>
            <a:p>
              <a:pPr marL="604519" lvl="1" indent="-302260" algn="l">
                <a:lnSpc>
                  <a:spcPts val="3919"/>
                </a:lnSpc>
                <a:buFont typeface="Arial"/>
                <a:buChar char="•"/>
              </a:pPr>
              <a:r>
                <a:rPr lang="en-US" sz="2799" dirty="0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Modular and scalable: easy to add new exercises</a:t>
              </a:r>
            </a:p>
            <a:p>
              <a:pPr algn="l">
                <a:lnSpc>
                  <a:spcPts val="1960"/>
                </a:lnSpc>
              </a:pPr>
              <a:endParaRPr lang="en-US" sz="2799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endParaRPr>
            </a:p>
            <a:p>
              <a:pPr marL="604519" lvl="1" indent="-302260" algn="l">
                <a:lnSpc>
                  <a:spcPts val="3919"/>
                </a:lnSpc>
                <a:buFont typeface="Arial"/>
                <a:buChar char="•"/>
              </a:pPr>
              <a:r>
                <a:rPr lang="en-US" sz="2799" dirty="0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Encourages </a:t>
              </a:r>
              <a:r>
                <a:rPr lang="en-US" sz="2799" b="1" dirty="0">
                  <a:solidFill>
                    <a:srgbClr val="FFFFF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safe and independent training</a:t>
              </a:r>
            </a:p>
            <a:p>
              <a:pPr algn="l">
                <a:lnSpc>
                  <a:spcPts val="1960"/>
                </a:lnSpc>
              </a:pPr>
              <a:endParaRPr lang="en-US" sz="2799" b="1" dirty="0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endParaRPr>
            </a:p>
            <a:p>
              <a:pPr marL="604519" lvl="1" indent="-302260" algn="l">
                <a:lnSpc>
                  <a:spcPts val="3919"/>
                </a:lnSpc>
                <a:buFont typeface="Arial"/>
                <a:buChar char="•"/>
              </a:pPr>
              <a:r>
                <a:rPr lang="en-US" sz="2799" dirty="0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Lightweight, works on</a:t>
              </a:r>
              <a:r>
                <a:rPr lang="en-US" sz="2799" b="1" dirty="0">
                  <a:solidFill>
                    <a:srgbClr val="FFFFF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 mid-range Android devices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464853" y="1474245"/>
            <a:ext cx="8004990" cy="773653"/>
            <a:chOff x="0" y="0"/>
            <a:chExt cx="2327063" cy="22490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327063" cy="188509"/>
            </a:xfrm>
            <a:custGeom>
              <a:avLst/>
              <a:gdLst/>
              <a:ahLst/>
              <a:cxnLst/>
              <a:rect l="l" t="t" r="r" b="b"/>
              <a:pathLst>
                <a:path w="2327063" h="188509">
                  <a:moveTo>
                    <a:pt x="0" y="0"/>
                  </a:moveTo>
                  <a:lnTo>
                    <a:pt x="2327063" y="0"/>
                  </a:lnTo>
                  <a:lnTo>
                    <a:pt x="2327063" y="188509"/>
                  </a:lnTo>
                  <a:lnTo>
                    <a:pt x="0" y="188509"/>
                  </a:lnTo>
                  <a:close/>
                </a:path>
              </a:pathLst>
            </a:custGeom>
            <a:solidFill>
              <a:srgbClr val="FAFAFA"/>
            </a:solidFill>
            <a:ln w="38100" cap="sq">
              <a:solidFill>
                <a:srgbClr val="FAFAFA"/>
              </a:solidFill>
              <a:prstDash val="solid"/>
              <a:miter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36393"/>
              <a:ext cx="2327063" cy="18850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1500"/>
                </a:lnSpc>
              </a:pPr>
              <a:r>
                <a:rPr lang="en-US" sz="3000" b="1" dirty="0">
                  <a:solidFill>
                    <a:srgbClr val="000000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Limitations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464853" y="2135429"/>
            <a:ext cx="8004990" cy="6132271"/>
            <a:chOff x="0" y="0"/>
            <a:chExt cx="2327063" cy="1782661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327063" cy="1782661"/>
            </a:xfrm>
            <a:custGeom>
              <a:avLst/>
              <a:gdLst/>
              <a:ahLst/>
              <a:cxnLst/>
              <a:rect l="l" t="t" r="r" b="b"/>
              <a:pathLst>
                <a:path w="2327063" h="1782661">
                  <a:moveTo>
                    <a:pt x="0" y="0"/>
                  </a:moveTo>
                  <a:lnTo>
                    <a:pt x="2327063" y="0"/>
                  </a:lnTo>
                  <a:lnTo>
                    <a:pt x="2327063" y="1782661"/>
                  </a:lnTo>
                  <a:lnTo>
                    <a:pt x="0" y="178266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AFAFA"/>
              </a:solidFill>
              <a:prstDash val="solid"/>
              <a:miter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57150"/>
              <a:ext cx="2327063" cy="18398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604519" lvl="1" indent="-302260" algn="l">
                <a:lnSpc>
                  <a:spcPts val="3919"/>
                </a:lnSpc>
                <a:buFont typeface="Arial"/>
                <a:buChar char="•"/>
              </a:pPr>
              <a:r>
                <a:rPr lang="en-US" sz="2799" dirty="0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Requires </a:t>
              </a:r>
              <a:r>
                <a:rPr lang="en-US" sz="2799" b="1" dirty="0">
                  <a:solidFill>
                    <a:srgbClr val="FFFFF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full-body visibility</a:t>
              </a:r>
              <a:r>
                <a:rPr lang="en-US" sz="2799" dirty="0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 and decent lighting</a:t>
              </a:r>
            </a:p>
            <a:p>
              <a:pPr algn="l">
                <a:lnSpc>
                  <a:spcPts val="1960"/>
                </a:lnSpc>
              </a:pPr>
              <a:endParaRPr lang="en-US" sz="2799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endParaRPr>
            </a:p>
            <a:p>
              <a:pPr marL="604519" lvl="1" indent="-302260" algn="l">
                <a:lnSpc>
                  <a:spcPts val="3919"/>
                </a:lnSpc>
                <a:buFont typeface="Arial"/>
                <a:buChar char="•"/>
              </a:pPr>
              <a:r>
                <a:rPr lang="en-US" sz="2799" dirty="0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Real-time feedback depends on </a:t>
              </a:r>
              <a:r>
                <a:rPr lang="en-US" sz="2799" b="1" dirty="0">
                  <a:solidFill>
                    <a:srgbClr val="FFFFF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internet connection</a:t>
              </a:r>
            </a:p>
            <a:p>
              <a:pPr algn="l">
                <a:lnSpc>
                  <a:spcPts val="1960"/>
                </a:lnSpc>
              </a:pPr>
              <a:endParaRPr lang="en-US" sz="2799" b="1" dirty="0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endParaRPr>
            </a:p>
            <a:p>
              <a:pPr marL="604519" lvl="1" indent="-302260" algn="l">
                <a:lnSpc>
                  <a:spcPts val="3919"/>
                </a:lnSpc>
                <a:buFont typeface="Arial"/>
                <a:buChar char="•"/>
              </a:pPr>
              <a:r>
                <a:rPr lang="en-US" sz="2799" dirty="0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Feedback logic currently based on </a:t>
              </a:r>
              <a:r>
                <a:rPr lang="en-US" sz="2799" b="1" dirty="0">
                  <a:solidFill>
                    <a:srgbClr val="FFFFF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rule-based thresholds</a:t>
              </a:r>
            </a:p>
            <a:p>
              <a:pPr algn="l">
                <a:lnSpc>
                  <a:spcPts val="1960"/>
                </a:lnSpc>
              </a:pPr>
              <a:endParaRPr lang="en-US" sz="2799" b="1" dirty="0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endParaRPr>
            </a:p>
            <a:p>
              <a:pPr marL="604519" lvl="1" indent="-302260" algn="l">
                <a:lnSpc>
                  <a:spcPts val="3919"/>
                </a:lnSpc>
                <a:buFont typeface="Arial"/>
                <a:buChar char="•"/>
              </a:pPr>
              <a:r>
                <a:rPr lang="en-US" sz="2799" dirty="0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Supports only a </a:t>
              </a:r>
              <a:r>
                <a:rPr lang="en-US" sz="2799" b="1" dirty="0">
                  <a:solidFill>
                    <a:srgbClr val="FFFFF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limited set of exercises</a:t>
              </a:r>
              <a:r>
                <a:rPr lang="en-US" sz="2799" dirty="0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 in the current phase</a:t>
              </a:r>
            </a:p>
            <a:p>
              <a:pPr algn="l">
                <a:lnSpc>
                  <a:spcPts val="1960"/>
                </a:lnSpc>
              </a:pPr>
              <a:endParaRPr lang="en-US" sz="2799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endParaRPr>
            </a:p>
            <a:p>
              <a:pPr marL="604519" lvl="1" indent="-302260" algn="l">
                <a:lnSpc>
                  <a:spcPts val="3919"/>
                </a:lnSpc>
                <a:buFont typeface="Arial"/>
                <a:buChar char="•"/>
              </a:pPr>
              <a:r>
                <a:rPr lang="en-US" sz="2799" dirty="0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Verification and model tuning are </a:t>
              </a:r>
              <a:r>
                <a:rPr lang="en-US" sz="2799" b="1" dirty="0">
                  <a:solidFill>
                    <a:srgbClr val="FFFFF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still pending</a:t>
              </a:r>
            </a:p>
          </p:txBody>
        </p:sp>
      </p:grpSp>
      <p:sp>
        <p:nvSpPr>
          <p:cNvPr id="14" name="Freeform 14"/>
          <p:cNvSpPr/>
          <p:nvPr/>
        </p:nvSpPr>
        <p:spPr>
          <a:xfrm>
            <a:off x="12714724" y="8034215"/>
            <a:ext cx="1505249" cy="1505249"/>
          </a:xfrm>
          <a:custGeom>
            <a:avLst/>
            <a:gdLst/>
            <a:ahLst/>
            <a:cxnLst/>
            <a:rect l="l" t="t" r="r" b="b"/>
            <a:pathLst>
              <a:path w="1505249" h="1505249">
                <a:moveTo>
                  <a:pt x="0" y="0"/>
                </a:moveTo>
                <a:lnTo>
                  <a:pt x="1505249" y="0"/>
                </a:lnTo>
                <a:lnTo>
                  <a:pt x="1505249" y="1505249"/>
                </a:lnTo>
                <a:lnTo>
                  <a:pt x="0" y="150524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5" name="TextBox 15"/>
          <p:cNvSpPr txBox="1"/>
          <p:nvPr/>
        </p:nvSpPr>
        <p:spPr>
          <a:xfrm>
            <a:off x="0" y="524009"/>
            <a:ext cx="18288000" cy="73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5700"/>
              </a:lnSpc>
              <a:spcBef>
                <a:spcPct val="0"/>
              </a:spcBef>
            </a:pPr>
            <a:r>
              <a:rPr lang="en-US" sz="6000" b="1" u="none" strike="noStrike" dirty="0">
                <a:solidFill>
                  <a:srgbClr val="FFFFFF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Strengths and Challenges of BodyTrack</a:t>
            </a:r>
          </a:p>
        </p:txBody>
      </p:sp>
      <p:sp>
        <p:nvSpPr>
          <p:cNvPr id="16" name="Freeform 16"/>
          <p:cNvSpPr/>
          <p:nvPr/>
        </p:nvSpPr>
        <p:spPr>
          <a:xfrm rot="-10800000">
            <a:off x="4050910" y="8034215"/>
            <a:ext cx="1505249" cy="1505249"/>
          </a:xfrm>
          <a:custGeom>
            <a:avLst/>
            <a:gdLst/>
            <a:ahLst/>
            <a:cxnLst/>
            <a:rect l="l" t="t" r="r" b="b"/>
            <a:pathLst>
              <a:path w="1505249" h="1505249">
                <a:moveTo>
                  <a:pt x="0" y="0"/>
                </a:moveTo>
                <a:lnTo>
                  <a:pt x="1505249" y="0"/>
                </a:lnTo>
                <a:lnTo>
                  <a:pt x="1505249" y="1505249"/>
                </a:lnTo>
                <a:lnTo>
                  <a:pt x="0" y="150524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grpSp>
        <p:nvGrpSpPr>
          <p:cNvPr id="33" name="Group 15">
            <a:extLst>
              <a:ext uri="{FF2B5EF4-FFF2-40B4-BE49-F238E27FC236}">
                <a16:creationId xmlns:a16="http://schemas.microsoft.com/office/drawing/2014/main" id="{0217929F-B17E-3856-D033-11F3E182D233}"/>
              </a:ext>
            </a:extLst>
          </p:cNvPr>
          <p:cNvGrpSpPr/>
          <p:nvPr/>
        </p:nvGrpSpPr>
        <p:grpSpPr>
          <a:xfrm>
            <a:off x="0" y="9703733"/>
            <a:ext cx="1030714" cy="697566"/>
            <a:chOff x="0" y="0"/>
            <a:chExt cx="1374285" cy="930087"/>
          </a:xfrm>
        </p:grpSpPr>
        <p:grpSp>
          <p:nvGrpSpPr>
            <p:cNvPr id="34" name="Group 16">
              <a:extLst>
                <a:ext uri="{FF2B5EF4-FFF2-40B4-BE49-F238E27FC236}">
                  <a16:creationId xmlns:a16="http://schemas.microsoft.com/office/drawing/2014/main" id="{2C50E528-476B-D00E-BD86-0A72B367115F}"/>
                </a:ext>
              </a:extLst>
            </p:cNvPr>
            <p:cNvGrpSpPr/>
            <p:nvPr/>
          </p:nvGrpSpPr>
          <p:grpSpPr>
            <a:xfrm>
              <a:off x="0" y="0"/>
              <a:ext cx="176566" cy="777690"/>
              <a:chOff x="0" y="0"/>
              <a:chExt cx="34877" cy="153618"/>
            </a:xfrm>
          </p:grpSpPr>
          <p:sp>
            <p:nvSpPr>
              <p:cNvPr id="47" name="Freeform 17">
                <a:extLst>
                  <a:ext uri="{FF2B5EF4-FFF2-40B4-BE49-F238E27FC236}">
                    <a16:creationId xmlns:a16="http://schemas.microsoft.com/office/drawing/2014/main" id="{8274D2E5-34E7-98E2-FB37-5489C74BA33A}"/>
                  </a:ext>
                </a:extLst>
              </p:cNvPr>
              <p:cNvSpPr/>
              <p:nvPr/>
            </p:nvSpPr>
            <p:spPr>
              <a:xfrm>
                <a:off x="0" y="0"/>
                <a:ext cx="34877" cy="153618"/>
              </a:xfrm>
              <a:custGeom>
                <a:avLst/>
                <a:gdLst/>
                <a:ahLst/>
                <a:cxnLst/>
                <a:rect l="l" t="t" r="r" b="b"/>
                <a:pathLst>
                  <a:path w="34877" h="153618">
                    <a:moveTo>
                      <a:pt x="0" y="0"/>
                    </a:moveTo>
                    <a:lnTo>
                      <a:pt x="34877" y="0"/>
                    </a:lnTo>
                    <a:lnTo>
                      <a:pt x="34877" y="153618"/>
                    </a:lnTo>
                    <a:lnTo>
                      <a:pt x="0" y="153618"/>
                    </a:lnTo>
                    <a:close/>
                  </a:path>
                </a:pathLst>
              </a:custGeom>
              <a:solidFill>
                <a:srgbClr val="FAFAFA"/>
              </a:solidFill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48" name="TextBox 18">
                <a:extLst>
                  <a:ext uri="{FF2B5EF4-FFF2-40B4-BE49-F238E27FC236}">
                    <a16:creationId xmlns:a16="http://schemas.microsoft.com/office/drawing/2014/main" id="{2E8B7598-833A-A150-2050-570E24EBDDBA}"/>
                  </a:ext>
                </a:extLst>
              </p:cNvPr>
              <p:cNvSpPr txBox="1"/>
              <p:nvPr/>
            </p:nvSpPr>
            <p:spPr>
              <a:xfrm>
                <a:off x="0" y="57150"/>
                <a:ext cx="34877" cy="9646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67"/>
                  </a:lnSpc>
                </a:pPr>
                <a:endParaRPr/>
              </a:p>
            </p:txBody>
          </p:sp>
        </p:grpSp>
        <p:grpSp>
          <p:nvGrpSpPr>
            <p:cNvPr id="35" name="Group 19">
              <a:extLst>
                <a:ext uri="{FF2B5EF4-FFF2-40B4-BE49-F238E27FC236}">
                  <a16:creationId xmlns:a16="http://schemas.microsoft.com/office/drawing/2014/main" id="{AB769B6E-0046-DA1B-3020-D6B633C8A1E7}"/>
                </a:ext>
              </a:extLst>
            </p:cNvPr>
            <p:cNvGrpSpPr/>
            <p:nvPr/>
          </p:nvGrpSpPr>
          <p:grpSpPr>
            <a:xfrm>
              <a:off x="163866" y="0"/>
              <a:ext cx="176566" cy="777690"/>
              <a:chOff x="0" y="0"/>
              <a:chExt cx="34877" cy="153618"/>
            </a:xfrm>
          </p:grpSpPr>
          <p:sp>
            <p:nvSpPr>
              <p:cNvPr id="45" name="Freeform 20">
                <a:extLst>
                  <a:ext uri="{FF2B5EF4-FFF2-40B4-BE49-F238E27FC236}">
                    <a16:creationId xmlns:a16="http://schemas.microsoft.com/office/drawing/2014/main" id="{80D17B4E-788C-51DB-5AD1-0A7B675294EE}"/>
                  </a:ext>
                </a:extLst>
              </p:cNvPr>
              <p:cNvSpPr/>
              <p:nvPr/>
            </p:nvSpPr>
            <p:spPr>
              <a:xfrm>
                <a:off x="0" y="0"/>
                <a:ext cx="34877" cy="153618"/>
              </a:xfrm>
              <a:custGeom>
                <a:avLst/>
                <a:gdLst/>
                <a:ahLst/>
                <a:cxnLst/>
                <a:rect l="l" t="t" r="r" b="b"/>
                <a:pathLst>
                  <a:path w="34877" h="153618">
                    <a:moveTo>
                      <a:pt x="0" y="0"/>
                    </a:moveTo>
                    <a:lnTo>
                      <a:pt x="34877" y="0"/>
                    </a:lnTo>
                    <a:lnTo>
                      <a:pt x="34877" y="153618"/>
                    </a:lnTo>
                    <a:lnTo>
                      <a:pt x="0" y="153618"/>
                    </a:lnTo>
                    <a:close/>
                  </a:path>
                </a:pathLst>
              </a:custGeom>
              <a:solidFill>
                <a:srgbClr val="B4F0F7"/>
              </a:solidFill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46" name="TextBox 21">
                <a:extLst>
                  <a:ext uri="{FF2B5EF4-FFF2-40B4-BE49-F238E27FC236}">
                    <a16:creationId xmlns:a16="http://schemas.microsoft.com/office/drawing/2014/main" id="{717A42D0-7439-0163-DC25-9327947E4D37}"/>
                  </a:ext>
                </a:extLst>
              </p:cNvPr>
              <p:cNvSpPr txBox="1"/>
              <p:nvPr/>
            </p:nvSpPr>
            <p:spPr>
              <a:xfrm>
                <a:off x="0" y="57150"/>
                <a:ext cx="34877" cy="9646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67"/>
                  </a:lnSpc>
                </a:pPr>
                <a:endParaRPr/>
              </a:p>
            </p:txBody>
          </p:sp>
        </p:grpSp>
        <p:grpSp>
          <p:nvGrpSpPr>
            <p:cNvPr id="36" name="Group 22">
              <a:extLst>
                <a:ext uri="{FF2B5EF4-FFF2-40B4-BE49-F238E27FC236}">
                  <a16:creationId xmlns:a16="http://schemas.microsoft.com/office/drawing/2014/main" id="{FC81B2E6-A82E-A6CE-2265-22F9B8FAEE87}"/>
                </a:ext>
              </a:extLst>
            </p:cNvPr>
            <p:cNvGrpSpPr/>
            <p:nvPr/>
          </p:nvGrpSpPr>
          <p:grpSpPr>
            <a:xfrm>
              <a:off x="327732" y="0"/>
              <a:ext cx="176566" cy="777690"/>
              <a:chOff x="0" y="0"/>
              <a:chExt cx="34877" cy="153618"/>
            </a:xfrm>
          </p:grpSpPr>
          <p:sp>
            <p:nvSpPr>
              <p:cNvPr id="43" name="Freeform 23">
                <a:extLst>
                  <a:ext uri="{FF2B5EF4-FFF2-40B4-BE49-F238E27FC236}">
                    <a16:creationId xmlns:a16="http://schemas.microsoft.com/office/drawing/2014/main" id="{CA3923E4-5011-BF73-6AC6-14E179B91F7D}"/>
                  </a:ext>
                </a:extLst>
              </p:cNvPr>
              <p:cNvSpPr/>
              <p:nvPr/>
            </p:nvSpPr>
            <p:spPr>
              <a:xfrm>
                <a:off x="0" y="0"/>
                <a:ext cx="34877" cy="153618"/>
              </a:xfrm>
              <a:custGeom>
                <a:avLst/>
                <a:gdLst/>
                <a:ahLst/>
                <a:cxnLst/>
                <a:rect l="l" t="t" r="r" b="b"/>
                <a:pathLst>
                  <a:path w="34877" h="153618">
                    <a:moveTo>
                      <a:pt x="0" y="0"/>
                    </a:moveTo>
                    <a:lnTo>
                      <a:pt x="34877" y="0"/>
                    </a:lnTo>
                    <a:lnTo>
                      <a:pt x="34877" y="153618"/>
                    </a:lnTo>
                    <a:lnTo>
                      <a:pt x="0" y="153618"/>
                    </a:lnTo>
                    <a:close/>
                  </a:path>
                </a:pathLst>
              </a:custGeom>
              <a:solidFill>
                <a:srgbClr val="36E9FD"/>
              </a:solidFill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44" name="TextBox 24">
                <a:extLst>
                  <a:ext uri="{FF2B5EF4-FFF2-40B4-BE49-F238E27FC236}">
                    <a16:creationId xmlns:a16="http://schemas.microsoft.com/office/drawing/2014/main" id="{3AEE2AB8-156F-F64C-C375-6936D9C5AE0A}"/>
                  </a:ext>
                </a:extLst>
              </p:cNvPr>
              <p:cNvSpPr txBox="1"/>
              <p:nvPr/>
            </p:nvSpPr>
            <p:spPr>
              <a:xfrm>
                <a:off x="0" y="57150"/>
                <a:ext cx="34877" cy="9646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67"/>
                  </a:lnSpc>
                </a:pPr>
                <a:endParaRPr/>
              </a:p>
            </p:txBody>
          </p:sp>
        </p:grpSp>
        <p:grpSp>
          <p:nvGrpSpPr>
            <p:cNvPr id="37" name="Group 25">
              <a:extLst>
                <a:ext uri="{FF2B5EF4-FFF2-40B4-BE49-F238E27FC236}">
                  <a16:creationId xmlns:a16="http://schemas.microsoft.com/office/drawing/2014/main" id="{64E024C0-7C7C-57D1-5EAD-7B865878EDCA}"/>
                </a:ext>
              </a:extLst>
            </p:cNvPr>
            <p:cNvGrpSpPr/>
            <p:nvPr/>
          </p:nvGrpSpPr>
          <p:grpSpPr>
            <a:xfrm>
              <a:off x="491598" y="0"/>
              <a:ext cx="176566" cy="777690"/>
              <a:chOff x="0" y="0"/>
              <a:chExt cx="34877" cy="153618"/>
            </a:xfrm>
          </p:grpSpPr>
          <p:sp>
            <p:nvSpPr>
              <p:cNvPr id="41" name="Freeform 26">
                <a:extLst>
                  <a:ext uri="{FF2B5EF4-FFF2-40B4-BE49-F238E27FC236}">
                    <a16:creationId xmlns:a16="http://schemas.microsoft.com/office/drawing/2014/main" id="{CDF44ECE-4C86-6608-913D-DEF0EC6935F0}"/>
                  </a:ext>
                </a:extLst>
              </p:cNvPr>
              <p:cNvSpPr/>
              <p:nvPr/>
            </p:nvSpPr>
            <p:spPr>
              <a:xfrm>
                <a:off x="0" y="0"/>
                <a:ext cx="34877" cy="153618"/>
              </a:xfrm>
              <a:custGeom>
                <a:avLst/>
                <a:gdLst/>
                <a:ahLst/>
                <a:cxnLst/>
                <a:rect l="l" t="t" r="r" b="b"/>
                <a:pathLst>
                  <a:path w="34877" h="153618">
                    <a:moveTo>
                      <a:pt x="0" y="0"/>
                    </a:moveTo>
                    <a:lnTo>
                      <a:pt x="34877" y="0"/>
                    </a:lnTo>
                    <a:lnTo>
                      <a:pt x="34877" y="153618"/>
                    </a:lnTo>
                    <a:lnTo>
                      <a:pt x="0" y="153618"/>
                    </a:lnTo>
                    <a:close/>
                  </a:path>
                </a:pathLst>
              </a:custGeom>
              <a:solidFill>
                <a:srgbClr val="07A6B7"/>
              </a:solidFill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42" name="TextBox 27">
                <a:extLst>
                  <a:ext uri="{FF2B5EF4-FFF2-40B4-BE49-F238E27FC236}">
                    <a16:creationId xmlns:a16="http://schemas.microsoft.com/office/drawing/2014/main" id="{058F9A48-C83F-F540-2DB4-03A32157E196}"/>
                  </a:ext>
                </a:extLst>
              </p:cNvPr>
              <p:cNvSpPr txBox="1"/>
              <p:nvPr/>
            </p:nvSpPr>
            <p:spPr>
              <a:xfrm>
                <a:off x="0" y="57150"/>
                <a:ext cx="34877" cy="9646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67"/>
                  </a:lnSpc>
                </a:pPr>
                <a:endParaRPr/>
              </a:p>
            </p:txBody>
          </p:sp>
        </p:grpSp>
        <p:grpSp>
          <p:nvGrpSpPr>
            <p:cNvPr id="38" name="Group 28">
              <a:extLst>
                <a:ext uri="{FF2B5EF4-FFF2-40B4-BE49-F238E27FC236}">
                  <a16:creationId xmlns:a16="http://schemas.microsoft.com/office/drawing/2014/main" id="{55D698B6-FACF-6EA5-953E-9FAAEB85CD74}"/>
                </a:ext>
              </a:extLst>
            </p:cNvPr>
            <p:cNvGrpSpPr/>
            <p:nvPr/>
          </p:nvGrpSpPr>
          <p:grpSpPr>
            <a:xfrm>
              <a:off x="659383" y="0"/>
              <a:ext cx="714902" cy="930087"/>
              <a:chOff x="0" y="0"/>
              <a:chExt cx="141215" cy="183721"/>
            </a:xfrm>
          </p:grpSpPr>
          <p:sp>
            <p:nvSpPr>
              <p:cNvPr id="39" name="Freeform 29">
                <a:extLst>
                  <a:ext uri="{FF2B5EF4-FFF2-40B4-BE49-F238E27FC236}">
                    <a16:creationId xmlns:a16="http://schemas.microsoft.com/office/drawing/2014/main" id="{6F149496-1D25-90F3-5056-E3DC10923A8C}"/>
                  </a:ext>
                </a:extLst>
              </p:cNvPr>
              <p:cNvSpPr/>
              <p:nvPr/>
            </p:nvSpPr>
            <p:spPr>
              <a:xfrm>
                <a:off x="0" y="0"/>
                <a:ext cx="141215" cy="153618"/>
              </a:xfrm>
              <a:custGeom>
                <a:avLst/>
                <a:gdLst/>
                <a:ahLst/>
                <a:cxnLst/>
                <a:rect l="l" t="t" r="r" b="b"/>
                <a:pathLst>
                  <a:path w="141215" h="153618">
                    <a:moveTo>
                      <a:pt x="0" y="0"/>
                    </a:moveTo>
                    <a:lnTo>
                      <a:pt x="141215" y="0"/>
                    </a:lnTo>
                    <a:lnTo>
                      <a:pt x="141215" y="153618"/>
                    </a:lnTo>
                    <a:lnTo>
                      <a:pt x="0" y="153618"/>
                    </a:lnTo>
                    <a:close/>
                  </a:path>
                </a:pathLst>
              </a:custGeom>
              <a:solidFill>
                <a:srgbClr val="034768"/>
              </a:solidFill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40" name="TextBox 30">
                <a:extLst>
                  <a:ext uri="{FF2B5EF4-FFF2-40B4-BE49-F238E27FC236}">
                    <a16:creationId xmlns:a16="http://schemas.microsoft.com/office/drawing/2014/main" id="{35C7CB8F-209A-170C-D9C6-B85695921180}"/>
                  </a:ext>
                </a:extLst>
              </p:cNvPr>
              <p:cNvSpPr txBox="1"/>
              <p:nvPr/>
            </p:nvSpPr>
            <p:spPr>
              <a:xfrm>
                <a:off x="0" y="30103"/>
                <a:ext cx="141215" cy="153618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algn="ctr">
                  <a:lnSpc>
                    <a:spcPts val="1543"/>
                  </a:lnSpc>
                </a:pPr>
                <a:r>
                  <a:rPr lang="he-IL" sz="3086" b="1" dirty="0">
                    <a:solidFill>
                      <a:srgbClr val="FFFFFF"/>
                    </a:solidFill>
                    <a:latin typeface="DM Sans Bold"/>
                    <a:ea typeface="DM Sans Bold"/>
                    <a:cs typeface="DM Sans Bold"/>
                    <a:sym typeface="DM Sans Bold"/>
                  </a:rPr>
                  <a:t>14</a:t>
                </a:r>
                <a:endParaRPr lang="en-US" sz="3086" b="1" dirty="0">
                  <a:solidFill>
                    <a:srgbClr val="FFFFFF"/>
                  </a:solidFill>
                  <a:latin typeface="DM Sans Bold"/>
                  <a:ea typeface="DM Sans Bold"/>
                  <a:cs typeface="DM Sans Bold"/>
                  <a:sym typeface="DM Sans Bold"/>
                </a:endParaRPr>
              </a:p>
            </p:txBody>
          </p:sp>
        </p:grpSp>
      </p:grpSp>
    </p:spTree>
  </p:cSld>
  <p:clrMapOvr>
    <a:masterClrMapping/>
  </p:clrMapOvr>
  <p:transition spd="slow">
    <p:cover dir="r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32A64">
                <a:alpha val="100000"/>
              </a:srgbClr>
            </a:gs>
            <a:gs pos="100000">
              <a:srgbClr val="414C94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614725" y="4049140"/>
            <a:ext cx="19517450" cy="2188719"/>
            <a:chOff x="0" y="0"/>
            <a:chExt cx="5140398" cy="57645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140398" cy="576453"/>
            </a:xfrm>
            <a:custGeom>
              <a:avLst/>
              <a:gdLst/>
              <a:ahLst/>
              <a:cxnLst/>
              <a:rect l="l" t="t" r="r" b="b"/>
              <a:pathLst>
                <a:path w="5140398" h="576453">
                  <a:moveTo>
                    <a:pt x="0" y="0"/>
                  </a:moveTo>
                  <a:lnTo>
                    <a:pt x="5140398" y="0"/>
                  </a:lnTo>
                  <a:lnTo>
                    <a:pt x="5140398" y="576453"/>
                  </a:lnTo>
                  <a:lnTo>
                    <a:pt x="0" y="576453"/>
                  </a:lnTo>
                  <a:close/>
                </a:path>
              </a:pathLst>
            </a:custGeom>
            <a:solidFill>
              <a:srgbClr val="012130">
                <a:alpha val="40000"/>
              </a:srgbClr>
            </a:solidFill>
          </p:spPr>
          <p:txBody>
            <a:bodyPr/>
            <a:lstStyle/>
            <a:p>
              <a:endParaRPr lang="he-IL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5140398" cy="6050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83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-3647679">
            <a:off x="5750070" y="2254213"/>
            <a:ext cx="27455017" cy="10021081"/>
          </a:xfrm>
          <a:custGeom>
            <a:avLst/>
            <a:gdLst/>
            <a:ahLst/>
            <a:cxnLst/>
            <a:rect l="l" t="t" r="r" b="b"/>
            <a:pathLst>
              <a:path w="27455017" h="10021081">
                <a:moveTo>
                  <a:pt x="0" y="0"/>
                </a:moveTo>
                <a:lnTo>
                  <a:pt x="27455017" y="0"/>
                </a:lnTo>
                <a:lnTo>
                  <a:pt x="27455017" y="10021081"/>
                </a:lnTo>
                <a:lnTo>
                  <a:pt x="0" y="1002108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0000"/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6" name="Freeform 6"/>
          <p:cNvSpPr/>
          <p:nvPr/>
        </p:nvSpPr>
        <p:spPr>
          <a:xfrm rot="-1161320" flipV="1">
            <a:off x="-5537192" y="-4329620"/>
            <a:ext cx="19149891" cy="6989710"/>
          </a:xfrm>
          <a:custGeom>
            <a:avLst/>
            <a:gdLst/>
            <a:ahLst/>
            <a:cxnLst/>
            <a:rect l="l" t="t" r="r" b="b"/>
            <a:pathLst>
              <a:path w="19149891" h="6989710">
                <a:moveTo>
                  <a:pt x="0" y="6989710"/>
                </a:moveTo>
                <a:lnTo>
                  <a:pt x="19149891" y="6989710"/>
                </a:lnTo>
                <a:lnTo>
                  <a:pt x="19149891" y="0"/>
                </a:lnTo>
                <a:lnTo>
                  <a:pt x="0" y="0"/>
                </a:lnTo>
                <a:lnTo>
                  <a:pt x="0" y="6989710"/>
                </a:lnTo>
                <a:close/>
              </a:path>
            </a:pathLst>
          </a:custGeom>
          <a:blipFill>
            <a:blip r:embed="rId2">
              <a:alphaModFix amt="80000"/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7" name="TextBox 7"/>
          <p:cNvSpPr txBox="1"/>
          <p:nvPr/>
        </p:nvSpPr>
        <p:spPr>
          <a:xfrm>
            <a:off x="0" y="4514850"/>
            <a:ext cx="18288000" cy="14766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1400"/>
              </a:lnSpc>
              <a:spcBef>
                <a:spcPct val="0"/>
              </a:spcBef>
            </a:pPr>
            <a:r>
              <a:rPr lang="en-US" sz="12000" b="1" dirty="0">
                <a:solidFill>
                  <a:srgbClr val="FFFFFF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Thank You!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7225584" y="1286254"/>
            <a:ext cx="3836831" cy="2762887"/>
            <a:chOff x="0" y="0"/>
            <a:chExt cx="5115775" cy="368384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115775" cy="2372441"/>
            </a:xfrm>
            <a:custGeom>
              <a:avLst/>
              <a:gdLst/>
              <a:ahLst/>
              <a:cxnLst/>
              <a:rect l="l" t="t" r="r" b="b"/>
              <a:pathLst>
                <a:path w="5115775" h="2372441">
                  <a:moveTo>
                    <a:pt x="0" y="0"/>
                  </a:moveTo>
                  <a:lnTo>
                    <a:pt x="5115775" y="0"/>
                  </a:lnTo>
                  <a:lnTo>
                    <a:pt x="5115775" y="2372441"/>
                  </a:lnTo>
                  <a:lnTo>
                    <a:pt x="0" y="23724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he-IL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1828088" y="309821"/>
              <a:ext cx="1623751" cy="3374028"/>
            </a:xfrm>
            <a:custGeom>
              <a:avLst/>
              <a:gdLst/>
              <a:ahLst/>
              <a:cxnLst/>
              <a:rect l="l" t="t" r="r" b="b"/>
              <a:pathLst>
                <a:path w="1623751" h="3374028">
                  <a:moveTo>
                    <a:pt x="0" y="0"/>
                  </a:moveTo>
                  <a:lnTo>
                    <a:pt x="1623751" y="0"/>
                  </a:lnTo>
                  <a:lnTo>
                    <a:pt x="1623751" y="3374028"/>
                  </a:lnTo>
                  <a:lnTo>
                    <a:pt x="0" y="33740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he-IL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2148893" y="1186220"/>
              <a:ext cx="801985" cy="298739"/>
            </a:xfrm>
            <a:custGeom>
              <a:avLst/>
              <a:gdLst/>
              <a:ahLst/>
              <a:cxnLst/>
              <a:rect l="l" t="t" r="r" b="b"/>
              <a:pathLst>
                <a:path w="801985" h="298739">
                  <a:moveTo>
                    <a:pt x="0" y="0"/>
                  </a:moveTo>
                  <a:lnTo>
                    <a:pt x="801985" y="0"/>
                  </a:lnTo>
                  <a:lnTo>
                    <a:pt x="801985" y="298740"/>
                  </a:lnTo>
                  <a:lnTo>
                    <a:pt x="0" y="2987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he-IL"/>
            </a:p>
          </p:txBody>
        </p:sp>
      </p:grpSp>
      <p:grpSp>
        <p:nvGrpSpPr>
          <p:cNvPr id="28" name="Group 15">
            <a:extLst>
              <a:ext uri="{FF2B5EF4-FFF2-40B4-BE49-F238E27FC236}">
                <a16:creationId xmlns:a16="http://schemas.microsoft.com/office/drawing/2014/main" id="{AA83C170-A2FD-A0A2-0CAB-EF9D2D9F8708}"/>
              </a:ext>
            </a:extLst>
          </p:cNvPr>
          <p:cNvGrpSpPr/>
          <p:nvPr/>
        </p:nvGrpSpPr>
        <p:grpSpPr>
          <a:xfrm>
            <a:off x="0" y="9703733"/>
            <a:ext cx="1030714" cy="697566"/>
            <a:chOff x="0" y="0"/>
            <a:chExt cx="1374285" cy="930087"/>
          </a:xfrm>
        </p:grpSpPr>
        <p:grpSp>
          <p:nvGrpSpPr>
            <p:cNvPr id="29" name="Group 16">
              <a:extLst>
                <a:ext uri="{FF2B5EF4-FFF2-40B4-BE49-F238E27FC236}">
                  <a16:creationId xmlns:a16="http://schemas.microsoft.com/office/drawing/2014/main" id="{C3B3C487-1B4B-4C75-1840-2DB96EBAD85C}"/>
                </a:ext>
              </a:extLst>
            </p:cNvPr>
            <p:cNvGrpSpPr/>
            <p:nvPr/>
          </p:nvGrpSpPr>
          <p:grpSpPr>
            <a:xfrm>
              <a:off x="0" y="0"/>
              <a:ext cx="176566" cy="777690"/>
              <a:chOff x="0" y="0"/>
              <a:chExt cx="34877" cy="153618"/>
            </a:xfrm>
          </p:grpSpPr>
          <p:sp>
            <p:nvSpPr>
              <p:cNvPr id="42" name="Freeform 17">
                <a:extLst>
                  <a:ext uri="{FF2B5EF4-FFF2-40B4-BE49-F238E27FC236}">
                    <a16:creationId xmlns:a16="http://schemas.microsoft.com/office/drawing/2014/main" id="{FC7302BD-34C1-06BC-0778-F0204D75B86C}"/>
                  </a:ext>
                </a:extLst>
              </p:cNvPr>
              <p:cNvSpPr/>
              <p:nvPr/>
            </p:nvSpPr>
            <p:spPr>
              <a:xfrm>
                <a:off x="0" y="0"/>
                <a:ext cx="34877" cy="153618"/>
              </a:xfrm>
              <a:custGeom>
                <a:avLst/>
                <a:gdLst/>
                <a:ahLst/>
                <a:cxnLst/>
                <a:rect l="l" t="t" r="r" b="b"/>
                <a:pathLst>
                  <a:path w="34877" h="153618">
                    <a:moveTo>
                      <a:pt x="0" y="0"/>
                    </a:moveTo>
                    <a:lnTo>
                      <a:pt x="34877" y="0"/>
                    </a:lnTo>
                    <a:lnTo>
                      <a:pt x="34877" y="153618"/>
                    </a:lnTo>
                    <a:lnTo>
                      <a:pt x="0" y="153618"/>
                    </a:lnTo>
                    <a:close/>
                  </a:path>
                </a:pathLst>
              </a:custGeom>
              <a:solidFill>
                <a:srgbClr val="FAFAFA"/>
              </a:solidFill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43" name="TextBox 18">
                <a:extLst>
                  <a:ext uri="{FF2B5EF4-FFF2-40B4-BE49-F238E27FC236}">
                    <a16:creationId xmlns:a16="http://schemas.microsoft.com/office/drawing/2014/main" id="{88C04A4F-3431-1261-975A-19703F85BAEA}"/>
                  </a:ext>
                </a:extLst>
              </p:cNvPr>
              <p:cNvSpPr txBox="1"/>
              <p:nvPr/>
            </p:nvSpPr>
            <p:spPr>
              <a:xfrm>
                <a:off x="0" y="57150"/>
                <a:ext cx="34877" cy="9646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67"/>
                  </a:lnSpc>
                </a:pPr>
                <a:endParaRPr/>
              </a:p>
            </p:txBody>
          </p:sp>
        </p:grpSp>
        <p:grpSp>
          <p:nvGrpSpPr>
            <p:cNvPr id="30" name="Group 19">
              <a:extLst>
                <a:ext uri="{FF2B5EF4-FFF2-40B4-BE49-F238E27FC236}">
                  <a16:creationId xmlns:a16="http://schemas.microsoft.com/office/drawing/2014/main" id="{8BB7D3DB-DE1F-3A69-54CA-8DC1657925C6}"/>
                </a:ext>
              </a:extLst>
            </p:cNvPr>
            <p:cNvGrpSpPr/>
            <p:nvPr/>
          </p:nvGrpSpPr>
          <p:grpSpPr>
            <a:xfrm>
              <a:off x="163866" y="0"/>
              <a:ext cx="176566" cy="777690"/>
              <a:chOff x="0" y="0"/>
              <a:chExt cx="34877" cy="153618"/>
            </a:xfrm>
          </p:grpSpPr>
          <p:sp>
            <p:nvSpPr>
              <p:cNvPr id="40" name="Freeform 20">
                <a:extLst>
                  <a:ext uri="{FF2B5EF4-FFF2-40B4-BE49-F238E27FC236}">
                    <a16:creationId xmlns:a16="http://schemas.microsoft.com/office/drawing/2014/main" id="{779B477B-FC3F-8C47-EBB4-D459737338C2}"/>
                  </a:ext>
                </a:extLst>
              </p:cNvPr>
              <p:cNvSpPr/>
              <p:nvPr/>
            </p:nvSpPr>
            <p:spPr>
              <a:xfrm>
                <a:off x="0" y="0"/>
                <a:ext cx="34877" cy="153618"/>
              </a:xfrm>
              <a:custGeom>
                <a:avLst/>
                <a:gdLst/>
                <a:ahLst/>
                <a:cxnLst/>
                <a:rect l="l" t="t" r="r" b="b"/>
                <a:pathLst>
                  <a:path w="34877" h="153618">
                    <a:moveTo>
                      <a:pt x="0" y="0"/>
                    </a:moveTo>
                    <a:lnTo>
                      <a:pt x="34877" y="0"/>
                    </a:lnTo>
                    <a:lnTo>
                      <a:pt x="34877" y="153618"/>
                    </a:lnTo>
                    <a:lnTo>
                      <a:pt x="0" y="153618"/>
                    </a:lnTo>
                    <a:close/>
                  </a:path>
                </a:pathLst>
              </a:custGeom>
              <a:solidFill>
                <a:srgbClr val="B4F0F7"/>
              </a:solidFill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41" name="TextBox 21">
                <a:extLst>
                  <a:ext uri="{FF2B5EF4-FFF2-40B4-BE49-F238E27FC236}">
                    <a16:creationId xmlns:a16="http://schemas.microsoft.com/office/drawing/2014/main" id="{EEEA0961-1A91-757C-5B3B-73B578F1959A}"/>
                  </a:ext>
                </a:extLst>
              </p:cNvPr>
              <p:cNvSpPr txBox="1"/>
              <p:nvPr/>
            </p:nvSpPr>
            <p:spPr>
              <a:xfrm>
                <a:off x="0" y="57150"/>
                <a:ext cx="34877" cy="9646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67"/>
                  </a:lnSpc>
                </a:pPr>
                <a:endParaRPr/>
              </a:p>
            </p:txBody>
          </p:sp>
        </p:grpSp>
        <p:grpSp>
          <p:nvGrpSpPr>
            <p:cNvPr id="31" name="Group 22">
              <a:extLst>
                <a:ext uri="{FF2B5EF4-FFF2-40B4-BE49-F238E27FC236}">
                  <a16:creationId xmlns:a16="http://schemas.microsoft.com/office/drawing/2014/main" id="{597A5BCE-B752-E8BF-27F5-37112545C398}"/>
                </a:ext>
              </a:extLst>
            </p:cNvPr>
            <p:cNvGrpSpPr/>
            <p:nvPr/>
          </p:nvGrpSpPr>
          <p:grpSpPr>
            <a:xfrm>
              <a:off x="327732" y="0"/>
              <a:ext cx="176566" cy="777690"/>
              <a:chOff x="0" y="0"/>
              <a:chExt cx="34877" cy="153618"/>
            </a:xfrm>
          </p:grpSpPr>
          <p:sp>
            <p:nvSpPr>
              <p:cNvPr id="38" name="Freeform 23">
                <a:extLst>
                  <a:ext uri="{FF2B5EF4-FFF2-40B4-BE49-F238E27FC236}">
                    <a16:creationId xmlns:a16="http://schemas.microsoft.com/office/drawing/2014/main" id="{717B7FF9-7404-5C01-BEDD-D15680BE8E95}"/>
                  </a:ext>
                </a:extLst>
              </p:cNvPr>
              <p:cNvSpPr/>
              <p:nvPr/>
            </p:nvSpPr>
            <p:spPr>
              <a:xfrm>
                <a:off x="0" y="0"/>
                <a:ext cx="34877" cy="153618"/>
              </a:xfrm>
              <a:custGeom>
                <a:avLst/>
                <a:gdLst/>
                <a:ahLst/>
                <a:cxnLst/>
                <a:rect l="l" t="t" r="r" b="b"/>
                <a:pathLst>
                  <a:path w="34877" h="153618">
                    <a:moveTo>
                      <a:pt x="0" y="0"/>
                    </a:moveTo>
                    <a:lnTo>
                      <a:pt x="34877" y="0"/>
                    </a:lnTo>
                    <a:lnTo>
                      <a:pt x="34877" y="153618"/>
                    </a:lnTo>
                    <a:lnTo>
                      <a:pt x="0" y="153618"/>
                    </a:lnTo>
                    <a:close/>
                  </a:path>
                </a:pathLst>
              </a:custGeom>
              <a:solidFill>
                <a:srgbClr val="36E9FD"/>
              </a:solidFill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39" name="TextBox 24">
                <a:extLst>
                  <a:ext uri="{FF2B5EF4-FFF2-40B4-BE49-F238E27FC236}">
                    <a16:creationId xmlns:a16="http://schemas.microsoft.com/office/drawing/2014/main" id="{8971BADB-5120-B594-846C-3B10A1AB36E3}"/>
                  </a:ext>
                </a:extLst>
              </p:cNvPr>
              <p:cNvSpPr txBox="1"/>
              <p:nvPr/>
            </p:nvSpPr>
            <p:spPr>
              <a:xfrm>
                <a:off x="0" y="57150"/>
                <a:ext cx="34877" cy="9646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67"/>
                  </a:lnSpc>
                </a:pPr>
                <a:endParaRPr/>
              </a:p>
            </p:txBody>
          </p:sp>
        </p:grpSp>
        <p:grpSp>
          <p:nvGrpSpPr>
            <p:cNvPr id="32" name="Group 25">
              <a:extLst>
                <a:ext uri="{FF2B5EF4-FFF2-40B4-BE49-F238E27FC236}">
                  <a16:creationId xmlns:a16="http://schemas.microsoft.com/office/drawing/2014/main" id="{DD360923-4E7D-8A19-7427-44DDEC1106DD}"/>
                </a:ext>
              </a:extLst>
            </p:cNvPr>
            <p:cNvGrpSpPr/>
            <p:nvPr/>
          </p:nvGrpSpPr>
          <p:grpSpPr>
            <a:xfrm>
              <a:off x="491598" y="0"/>
              <a:ext cx="176566" cy="777690"/>
              <a:chOff x="0" y="0"/>
              <a:chExt cx="34877" cy="153618"/>
            </a:xfrm>
          </p:grpSpPr>
          <p:sp>
            <p:nvSpPr>
              <p:cNvPr id="36" name="Freeform 26">
                <a:extLst>
                  <a:ext uri="{FF2B5EF4-FFF2-40B4-BE49-F238E27FC236}">
                    <a16:creationId xmlns:a16="http://schemas.microsoft.com/office/drawing/2014/main" id="{ECCBCC17-1430-E4FA-1EF2-AD739C9ED263}"/>
                  </a:ext>
                </a:extLst>
              </p:cNvPr>
              <p:cNvSpPr/>
              <p:nvPr/>
            </p:nvSpPr>
            <p:spPr>
              <a:xfrm>
                <a:off x="0" y="0"/>
                <a:ext cx="34877" cy="153618"/>
              </a:xfrm>
              <a:custGeom>
                <a:avLst/>
                <a:gdLst/>
                <a:ahLst/>
                <a:cxnLst/>
                <a:rect l="l" t="t" r="r" b="b"/>
                <a:pathLst>
                  <a:path w="34877" h="153618">
                    <a:moveTo>
                      <a:pt x="0" y="0"/>
                    </a:moveTo>
                    <a:lnTo>
                      <a:pt x="34877" y="0"/>
                    </a:lnTo>
                    <a:lnTo>
                      <a:pt x="34877" y="153618"/>
                    </a:lnTo>
                    <a:lnTo>
                      <a:pt x="0" y="153618"/>
                    </a:lnTo>
                    <a:close/>
                  </a:path>
                </a:pathLst>
              </a:custGeom>
              <a:solidFill>
                <a:srgbClr val="07A6B7"/>
              </a:solidFill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37" name="TextBox 27">
                <a:extLst>
                  <a:ext uri="{FF2B5EF4-FFF2-40B4-BE49-F238E27FC236}">
                    <a16:creationId xmlns:a16="http://schemas.microsoft.com/office/drawing/2014/main" id="{2181D4B4-57BD-40AF-2E69-1EF71A3FDF0A}"/>
                  </a:ext>
                </a:extLst>
              </p:cNvPr>
              <p:cNvSpPr txBox="1"/>
              <p:nvPr/>
            </p:nvSpPr>
            <p:spPr>
              <a:xfrm>
                <a:off x="0" y="57150"/>
                <a:ext cx="34877" cy="9646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67"/>
                  </a:lnSpc>
                </a:pPr>
                <a:endParaRPr/>
              </a:p>
            </p:txBody>
          </p:sp>
        </p:grpSp>
        <p:grpSp>
          <p:nvGrpSpPr>
            <p:cNvPr id="33" name="Group 28">
              <a:extLst>
                <a:ext uri="{FF2B5EF4-FFF2-40B4-BE49-F238E27FC236}">
                  <a16:creationId xmlns:a16="http://schemas.microsoft.com/office/drawing/2014/main" id="{EA014076-1669-0262-F28F-10DFC2FA062A}"/>
                </a:ext>
              </a:extLst>
            </p:cNvPr>
            <p:cNvGrpSpPr/>
            <p:nvPr/>
          </p:nvGrpSpPr>
          <p:grpSpPr>
            <a:xfrm>
              <a:off x="659383" y="0"/>
              <a:ext cx="714902" cy="930087"/>
              <a:chOff x="0" y="0"/>
              <a:chExt cx="141215" cy="183721"/>
            </a:xfrm>
          </p:grpSpPr>
          <p:sp>
            <p:nvSpPr>
              <p:cNvPr id="34" name="Freeform 29">
                <a:extLst>
                  <a:ext uri="{FF2B5EF4-FFF2-40B4-BE49-F238E27FC236}">
                    <a16:creationId xmlns:a16="http://schemas.microsoft.com/office/drawing/2014/main" id="{2F40C2B6-50BB-B585-B0CC-3D5CA01A839B}"/>
                  </a:ext>
                </a:extLst>
              </p:cNvPr>
              <p:cNvSpPr/>
              <p:nvPr/>
            </p:nvSpPr>
            <p:spPr>
              <a:xfrm>
                <a:off x="0" y="0"/>
                <a:ext cx="141215" cy="153618"/>
              </a:xfrm>
              <a:custGeom>
                <a:avLst/>
                <a:gdLst/>
                <a:ahLst/>
                <a:cxnLst/>
                <a:rect l="l" t="t" r="r" b="b"/>
                <a:pathLst>
                  <a:path w="141215" h="153618">
                    <a:moveTo>
                      <a:pt x="0" y="0"/>
                    </a:moveTo>
                    <a:lnTo>
                      <a:pt x="141215" y="0"/>
                    </a:lnTo>
                    <a:lnTo>
                      <a:pt x="141215" y="153618"/>
                    </a:lnTo>
                    <a:lnTo>
                      <a:pt x="0" y="153618"/>
                    </a:lnTo>
                    <a:close/>
                  </a:path>
                </a:pathLst>
              </a:custGeom>
              <a:solidFill>
                <a:srgbClr val="034768"/>
              </a:solidFill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35" name="TextBox 30">
                <a:extLst>
                  <a:ext uri="{FF2B5EF4-FFF2-40B4-BE49-F238E27FC236}">
                    <a16:creationId xmlns:a16="http://schemas.microsoft.com/office/drawing/2014/main" id="{5B310F21-ABF5-6E61-7A9A-D02764CDB7B4}"/>
                  </a:ext>
                </a:extLst>
              </p:cNvPr>
              <p:cNvSpPr txBox="1"/>
              <p:nvPr/>
            </p:nvSpPr>
            <p:spPr>
              <a:xfrm>
                <a:off x="0" y="30103"/>
                <a:ext cx="141215" cy="153618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algn="ctr">
                  <a:lnSpc>
                    <a:spcPts val="1543"/>
                  </a:lnSpc>
                </a:pPr>
                <a:r>
                  <a:rPr lang="he-IL" sz="3086" b="1" dirty="0">
                    <a:solidFill>
                      <a:srgbClr val="FFFFFF"/>
                    </a:solidFill>
                    <a:latin typeface="DM Sans Bold"/>
                    <a:ea typeface="DM Sans Bold"/>
                    <a:cs typeface="DM Sans Bold"/>
                    <a:sym typeface="DM Sans Bold"/>
                  </a:rPr>
                  <a:t>15</a:t>
                </a:r>
                <a:endParaRPr lang="en-US" sz="3086" b="1" dirty="0">
                  <a:solidFill>
                    <a:srgbClr val="FFFFFF"/>
                  </a:solidFill>
                  <a:latin typeface="DM Sans Bold"/>
                  <a:ea typeface="DM Sans Bold"/>
                  <a:cs typeface="DM Sans Bold"/>
                  <a:sym typeface="DM Sans Bold"/>
                </a:endParaRPr>
              </a:p>
            </p:txBody>
          </p:sp>
        </p:grpSp>
      </p:grpSp>
    </p:spTree>
  </p:cSld>
  <p:clrMapOvr>
    <a:masterClrMapping/>
  </p:clrMapOvr>
  <p:transition spd="slow">
    <p:cover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32A64">
                <a:alpha val="100000"/>
              </a:srgbClr>
            </a:gs>
            <a:gs pos="100000">
              <a:srgbClr val="414C94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572293">
            <a:off x="-5799371" y="6668368"/>
            <a:ext cx="19149891" cy="6989710"/>
          </a:xfrm>
          <a:custGeom>
            <a:avLst/>
            <a:gdLst/>
            <a:ahLst/>
            <a:cxnLst/>
            <a:rect l="l" t="t" r="r" b="b"/>
            <a:pathLst>
              <a:path w="19149891" h="6989710">
                <a:moveTo>
                  <a:pt x="0" y="0"/>
                </a:moveTo>
                <a:lnTo>
                  <a:pt x="19149891" y="0"/>
                </a:lnTo>
                <a:lnTo>
                  <a:pt x="19149891" y="6989710"/>
                </a:lnTo>
                <a:lnTo>
                  <a:pt x="0" y="69897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3" name="Freeform 3"/>
          <p:cNvSpPr/>
          <p:nvPr/>
        </p:nvSpPr>
        <p:spPr>
          <a:xfrm rot="1572293" flipV="1">
            <a:off x="8920761" y="-3494855"/>
            <a:ext cx="19149891" cy="6989710"/>
          </a:xfrm>
          <a:custGeom>
            <a:avLst/>
            <a:gdLst/>
            <a:ahLst/>
            <a:cxnLst/>
            <a:rect l="l" t="t" r="r" b="b"/>
            <a:pathLst>
              <a:path w="19149891" h="6989710">
                <a:moveTo>
                  <a:pt x="0" y="6989710"/>
                </a:moveTo>
                <a:lnTo>
                  <a:pt x="19149891" y="6989710"/>
                </a:lnTo>
                <a:lnTo>
                  <a:pt x="19149891" y="0"/>
                </a:lnTo>
                <a:lnTo>
                  <a:pt x="0" y="0"/>
                </a:lnTo>
                <a:lnTo>
                  <a:pt x="0" y="6989710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4" name="TextBox 4"/>
          <p:cNvSpPr txBox="1"/>
          <p:nvPr/>
        </p:nvSpPr>
        <p:spPr>
          <a:xfrm>
            <a:off x="719622" y="2473650"/>
            <a:ext cx="13053907" cy="7191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Strength training is more popular than ever. But while access to equipment has grown, access to expert supervision hasn’t.</a:t>
            </a:r>
          </a:p>
          <a:p>
            <a:pPr algn="l">
              <a:lnSpc>
                <a:spcPts val="2100"/>
              </a:lnSpc>
            </a:pPr>
            <a:endParaRPr lang="en-US" sz="30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algn="l">
              <a:lnSpc>
                <a:spcPts val="4200"/>
              </a:lnSpc>
            </a:pPr>
            <a:r>
              <a:rPr lang="en-US" sz="3000" b="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Most people train alone</a:t>
            </a:r>
            <a:r>
              <a:rPr lang="en-US" sz="3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, without knowing if their posture is right - and mistakes go unnoticed.</a:t>
            </a:r>
          </a:p>
          <a:p>
            <a:pPr algn="l">
              <a:lnSpc>
                <a:spcPts val="2100"/>
              </a:lnSpc>
            </a:pPr>
            <a:endParaRPr lang="en-US" sz="30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algn="l">
              <a:lnSpc>
                <a:spcPts val="4200"/>
              </a:lnSpc>
            </a:pPr>
            <a:r>
              <a:rPr lang="en-US" sz="3000" b="1" u="none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Incorrect posture during exercises can lead to:</a:t>
            </a:r>
          </a:p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Muscle imbalances that affect progress</a:t>
            </a:r>
          </a:p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Joint stress and long-term injuries</a:t>
            </a:r>
          </a:p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Ineffective workouts with little improvement</a:t>
            </a:r>
          </a:p>
          <a:p>
            <a:pPr algn="l">
              <a:lnSpc>
                <a:spcPts val="2100"/>
              </a:lnSpc>
            </a:pPr>
            <a:endParaRPr lang="en-US" sz="30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algn="l">
              <a:lnSpc>
                <a:spcPts val="4200"/>
              </a:lnSpc>
            </a:pPr>
            <a:r>
              <a:rPr lang="en-US" sz="3000" b="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Current fitness apps do not offer real-time posture correction.</a:t>
            </a: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Most users only realize their mistakes when it’s too late - after pain or injury occurs.</a:t>
            </a:r>
          </a:p>
          <a:p>
            <a:pPr algn="l">
              <a:lnSpc>
                <a:spcPts val="4200"/>
              </a:lnSpc>
            </a:pPr>
            <a:endParaRPr lang="en-US" sz="30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14380520" y="6102675"/>
            <a:ext cx="2878780" cy="3920366"/>
          </a:xfrm>
          <a:custGeom>
            <a:avLst/>
            <a:gdLst/>
            <a:ahLst/>
            <a:cxnLst/>
            <a:rect l="l" t="t" r="r" b="b"/>
            <a:pathLst>
              <a:path w="2878780" h="3920366">
                <a:moveTo>
                  <a:pt x="0" y="0"/>
                </a:moveTo>
                <a:lnTo>
                  <a:pt x="2878780" y="0"/>
                </a:lnTo>
                <a:lnTo>
                  <a:pt x="2878780" y="3920366"/>
                </a:lnTo>
                <a:lnTo>
                  <a:pt x="0" y="392036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04400"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he-IL"/>
          </a:p>
        </p:txBody>
      </p:sp>
      <p:sp>
        <p:nvSpPr>
          <p:cNvPr id="6" name="Freeform 6"/>
          <p:cNvSpPr/>
          <p:nvPr/>
        </p:nvSpPr>
        <p:spPr>
          <a:xfrm>
            <a:off x="14380520" y="2210680"/>
            <a:ext cx="2878780" cy="3891995"/>
          </a:xfrm>
          <a:custGeom>
            <a:avLst/>
            <a:gdLst/>
            <a:ahLst/>
            <a:cxnLst/>
            <a:rect l="l" t="t" r="r" b="b"/>
            <a:pathLst>
              <a:path w="2878780" h="3891995">
                <a:moveTo>
                  <a:pt x="0" y="0"/>
                </a:moveTo>
                <a:lnTo>
                  <a:pt x="2878780" y="0"/>
                </a:lnTo>
                <a:lnTo>
                  <a:pt x="2878780" y="3891995"/>
                </a:lnTo>
                <a:lnTo>
                  <a:pt x="0" y="389199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102920"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he-IL"/>
          </a:p>
        </p:txBody>
      </p:sp>
      <p:sp>
        <p:nvSpPr>
          <p:cNvPr id="7" name="Freeform 7"/>
          <p:cNvSpPr/>
          <p:nvPr/>
        </p:nvSpPr>
        <p:spPr>
          <a:xfrm>
            <a:off x="14475770" y="2305930"/>
            <a:ext cx="606991" cy="719397"/>
          </a:xfrm>
          <a:custGeom>
            <a:avLst/>
            <a:gdLst/>
            <a:ahLst/>
            <a:cxnLst/>
            <a:rect l="l" t="t" r="r" b="b"/>
            <a:pathLst>
              <a:path w="606991" h="719397">
                <a:moveTo>
                  <a:pt x="0" y="0"/>
                </a:moveTo>
                <a:lnTo>
                  <a:pt x="606991" y="0"/>
                </a:lnTo>
                <a:lnTo>
                  <a:pt x="606991" y="719397"/>
                </a:lnTo>
                <a:lnTo>
                  <a:pt x="0" y="7193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8" name="Freeform 8"/>
          <p:cNvSpPr/>
          <p:nvPr/>
        </p:nvSpPr>
        <p:spPr>
          <a:xfrm>
            <a:off x="14475770" y="6197925"/>
            <a:ext cx="739006" cy="649402"/>
          </a:xfrm>
          <a:custGeom>
            <a:avLst/>
            <a:gdLst/>
            <a:ahLst/>
            <a:cxnLst/>
            <a:rect l="l" t="t" r="r" b="b"/>
            <a:pathLst>
              <a:path w="739006" h="649402">
                <a:moveTo>
                  <a:pt x="0" y="0"/>
                </a:moveTo>
                <a:lnTo>
                  <a:pt x="739007" y="0"/>
                </a:lnTo>
                <a:lnTo>
                  <a:pt x="739007" y="649402"/>
                </a:lnTo>
                <a:lnTo>
                  <a:pt x="0" y="64940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9" name="TextBox 9"/>
          <p:cNvSpPr txBox="1"/>
          <p:nvPr/>
        </p:nvSpPr>
        <p:spPr>
          <a:xfrm>
            <a:off x="1845815" y="517588"/>
            <a:ext cx="14596371" cy="1495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00"/>
              </a:lnSpc>
            </a:pPr>
            <a:r>
              <a:rPr lang="en-US" sz="6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The Problem:</a:t>
            </a:r>
            <a:r>
              <a:rPr lang="en-US" sz="6000" b="1">
                <a:solidFill>
                  <a:srgbClr val="FFFFFF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 Unsafe Training Without Supervision</a:t>
            </a:r>
          </a:p>
        </p:txBody>
      </p:sp>
      <p:grpSp>
        <p:nvGrpSpPr>
          <p:cNvPr id="26" name="Group 15">
            <a:extLst>
              <a:ext uri="{FF2B5EF4-FFF2-40B4-BE49-F238E27FC236}">
                <a16:creationId xmlns:a16="http://schemas.microsoft.com/office/drawing/2014/main" id="{437EFD41-48CC-8867-B790-07421D69BE90}"/>
              </a:ext>
            </a:extLst>
          </p:cNvPr>
          <p:cNvGrpSpPr/>
          <p:nvPr/>
        </p:nvGrpSpPr>
        <p:grpSpPr>
          <a:xfrm>
            <a:off x="0" y="9703733"/>
            <a:ext cx="1030714" cy="697566"/>
            <a:chOff x="0" y="0"/>
            <a:chExt cx="1374285" cy="930087"/>
          </a:xfrm>
        </p:grpSpPr>
        <p:grpSp>
          <p:nvGrpSpPr>
            <p:cNvPr id="27" name="Group 16">
              <a:extLst>
                <a:ext uri="{FF2B5EF4-FFF2-40B4-BE49-F238E27FC236}">
                  <a16:creationId xmlns:a16="http://schemas.microsoft.com/office/drawing/2014/main" id="{6FB4593E-1766-747B-58E4-549C29092F16}"/>
                </a:ext>
              </a:extLst>
            </p:cNvPr>
            <p:cNvGrpSpPr/>
            <p:nvPr/>
          </p:nvGrpSpPr>
          <p:grpSpPr>
            <a:xfrm>
              <a:off x="0" y="0"/>
              <a:ext cx="176566" cy="777690"/>
              <a:chOff x="0" y="0"/>
              <a:chExt cx="34877" cy="153618"/>
            </a:xfrm>
          </p:grpSpPr>
          <p:sp>
            <p:nvSpPr>
              <p:cNvPr id="40" name="Freeform 17">
                <a:extLst>
                  <a:ext uri="{FF2B5EF4-FFF2-40B4-BE49-F238E27FC236}">
                    <a16:creationId xmlns:a16="http://schemas.microsoft.com/office/drawing/2014/main" id="{DC4F89B8-E874-FB91-922B-8CF120414C82}"/>
                  </a:ext>
                </a:extLst>
              </p:cNvPr>
              <p:cNvSpPr/>
              <p:nvPr/>
            </p:nvSpPr>
            <p:spPr>
              <a:xfrm>
                <a:off x="0" y="0"/>
                <a:ext cx="34877" cy="153618"/>
              </a:xfrm>
              <a:custGeom>
                <a:avLst/>
                <a:gdLst/>
                <a:ahLst/>
                <a:cxnLst/>
                <a:rect l="l" t="t" r="r" b="b"/>
                <a:pathLst>
                  <a:path w="34877" h="153618">
                    <a:moveTo>
                      <a:pt x="0" y="0"/>
                    </a:moveTo>
                    <a:lnTo>
                      <a:pt x="34877" y="0"/>
                    </a:lnTo>
                    <a:lnTo>
                      <a:pt x="34877" y="153618"/>
                    </a:lnTo>
                    <a:lnTo>
                      <a:pt x="0" y="153618"/>
                    </a:lnTo>
                    <a:close/>
                  </a:path>
                </a:pathLst>
              </a:custGeom>
              <a:solidFill>
                <a:srgbClr val="FAFAFA"/>
              </a:solidFill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41" name="TextBox 18">
                <a:extLst>
                  <a:ext uri="{FF2B5EF4-FFF2-40B4-BE49-F238E27FC236}">
                    <a16:creationId xmlns:a16="http://schemas.microsoft.com/office/drawing/2014/main" id="{8ABFBBCE-E9FB-BD83-31F4-7ADA5ABD1C1A}"/>
                  </a:ext>
                </a:extLst>
              </p:cNvPr>
              <p:cNvSpPr txBox="1"/>
              <p:nvPr/>
            </p:nvSpPr>
            <p:spPr>
              <a:xfrm>
                <a:off x="0" y="57150"/>
                <a:ext cx="34877" cy="9646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67"/>
                  </a:lnSpc>
                </a:pPr>
                <a:endParaRPr/>
              </a:p>
            </p:txBody>
          </p:sp>
        </p:grpSp>
        <p:grpSp>
          <p:nvGrpSpPr>
            <p:cNvPr id="28" name="Group 19">
              <a:extLst>
                <a:ext uri="{FF2B5EF4-FFF2-40B4-BE49-F238E27FC236}">
                  <a16:creationId xmlns:a16="http://schemas.microsoft.com/office/drawing/2014/main" id="{29514865-6787-D991-13AF-DC814D34B7B7}"/>
                </a:ext>
              </a:extLst>
            </p:cNvPr>
            <p:cNvGrpSpPr/>
            <p:nvPr/>
          </p:nvGrpSpPr>
          <p:grpSpPr>
            <a:xfrm>
              <a:off x="163866" y="0"/>
              <a:ext cx="176566" cy="777690"/>
              <a:chOff x="0" y="0"/>
              <a:chExt cx="34877" cy="153618"/>
            </a:xfrm>
          </p:grpSpPr>
          <p:sp>
            <p:nvSpPr>
              <p:cNvPr id="38" name="Freeform 20">
                <a:extLst>
                  <a:ext uri="{FF2B5EF4-FFF2-40B4-BE49-F238E27FC236}">
                    <a16:creationId xmlns:a16="http://schemas.microsoft.com/office/drawing/2014/main" id="{BFAC7E89-128A-C6D8-2CF6-C02056EB9567}"/>
                  </a:ext>
                </a:extLst>
              </p:cNvPr>
              <p:cNvSpPr/>
              <p:nvPr/>
            </p:nvSpPr>
            <p:spPr>
              <a:xfrm>
                <a:off x="0" y="0"/>
                <a:ext cx="34877" cy="153618"/>
              </a:xfrm>
              <a:custGeom>
                <a:avLst/>
                <a:gdLst/>
                <a:ahLst/>
                <a:cxnLst/>
                <a:rect l="l" t="t" r="r" b="b"/>
                <a:pathLst>
                  <a:path w="34877" h="153618">
                    <a:moveTo>
                      <a:pt x="0" y="0"/>
                    </a:moveTo>
                    <a:lnTo>
                      <a:pt x="34877" y="0"/>
                    </a:lnTo>
                    <a:lnTo>
                      <a:pt x="34877" y="153618"/>
                    </a:lnTo>
                    <a:lnTo>
                      <a:pt x="0" y="153618"/>
                    </a:lnTo>
                    <a:close/>
                  </a:path>
                </a:pathLst>
              </a:custGeom>
              <a:solidFill>
                <a:srgbClr val="B4F0F7"/>
              </a:solidFill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39" name="TextBox 21">
                <a:extLst>
                  <a:ext uri="{FF2B5EF4-FFF2-40B4-BE49-F238E27FC236}">
                    <a16:creationId xmlns:a16="http://schemas.microsoft.com/office/drawing/2014/main" id="{D1997E2F-D5FE-A3DA-2D03-E73400114B40}"/>
                  </a:ext>
                </a:extLst>
              </p:cNvPr>
              <p:cNvSpPr txBox="1"/>
              <p:nvPr/>
            </p:nvSpPr>
            <p:spPr>
              <a:xfrm>
                <a:off x="0" y="57150"/>
                <a:ext cx="34877" cy="9646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67"/>
                  </a:lnSpc>
                </a:pPr>
                <a:endParaRPr/>
              </a:p>
            </p:txBody>
          </p:sp>
        </p:grpSp>
        <p:grpSp>
          <p:nvGrpSpPr>
            <p:cNvPr id="29" name="Group 22">
              <a:extLst>
                <a:ext uri="{FF2B5EF4-FFF2-40B4-BE49-F238E27FC236}">
                  <a16:creationId xmlns:a16="http://schemas.microsoft.com/office/drawing/2014/main" id="{81F95D08-FC42-0D00-7CC1-2B809A0408C5}"/>
                </a:ext>
              </a:extLst>
            </p:cNvPr>
            <p:cNvGrpSpPr/>
            <p:nvPr/>
          </p:nvGrpSpPr>
          <p:grpSpPr>
            <a:xfrm>
              <a:off x="327732" y="0"/>
              <a:ext cx="176566" cy="777690"/>
              <a:chOff x="0" y="0"/>
              <a:chExt cx="34877" cy="153618"/>
            </a:xfrm>
          </p:grpSpPr>
          <p:sp>
            <p:nvSpPr>
              <p:cNvPr id="36" name="Freeform 23">
                <a:extLst>
                  <a:ext uri="{FF2B5EF4-FFF2-40B4-BE49-F238E27FC236}">
                    <a16:creationId xmlns:a16="http://schemas.microsoft.com/office/drawing/2014/main" id="{E62AFD69-899E-C01B-DA0B-77FA4B016F53}"/>
                  </a:ext>
                </a:extLst>
              </p:cNvPr>
              <p:cNvSpPr/>
              <p:nvPr/>
            </p:nvSpPr>
            <p:spPr>
              <a:xfrm>
                <a:off x="0" y="0"/>
                <a:ext cx="34877" cy="153618"/>
              </a:xfrm>
              <a:custGeom>
                <a:avLst/>
                <a:gdLst/>
                <a:ahLst/>
                <a:cxnLst/>
                <a:rect l="l" t="t" r="r" b="b"/>
                <a:pathLst>
                  <a:path w="34877" h="153618">
                    <a:moveTo>
                      <a:pt x="0" y="0"/>
                    </a:moveTo>
                    <a:lnTo>
                      <a:pt x="34877" y="0"/>
                    </a:lnTo>
                    <a:lnTo>
                      <a:pt x="34877" y="153618"/>
                    </a:lnTo>
                    <a:lnTo>
                      <a:pt x="0" y="153618"/>
                    </a:lnTo>
                    <a:close/>
                  </a:path>
                </a:pathLst>
              </a:custGeom>
              <a:solidFill>
                <a:srgbClr val="36E9FD"/>
              </a:solidFill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37" name="TextBox 24">
                <a:extLst>
                  <a:ext uri="{FF2B5EF4-FFF2-40B4-BE49-F238E27FC236}">
                    <a16:creationId xmlns:a16="http://schemas.microsoft.com/office/drawing/2014/main" id="{31FF2645-9F6C-F9F0-D9AC-826DC6D74835}"/>
                  </a:ext>
                </a:extLst>
              </p:cNvPr>
              <p:cNvSpPr txBox="1"/>
              <p:nvPr/>
            </p:nvSpPr>
            <p:spPr>
              <a:xfrm>
                <a:off x="0" y="57150"/>
                <a:ext cx="34877" cy="9646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67"/>
                  </a:lnSpc>
                </a:pPr>
                <a:endParaRPr/>
              </a:p>
            </p:txBody>
          </p:sp>
        </p:grpSp>
        <p:grpSp>
          <p:nvGrpSpPr>
            <p:cNvPr id="30" name="Group 25">
              <a:extLst>
                <a:ext uri="{FF2B5EF4-FFF2-40B4-BE49-F238E27FC236}">
                  <a16:creationId xmlns:a16="http://schemas.microsoft.com/office/drawing/2014/main" id="{647EB0E9-CF71-063F-457F-059718495087}"/>
                </a:ext>
              </a:extLst>
            </p:cNvPr>
            <p:cNvGrpSpPr/>
            <p:nvPr/>
          </p:nvGrpSpPr>
          <p:grpSpPr>
            <a:xfrm>
              <a:off x="491598" y="0"/>
              <a:ext cx="176566" cy="777690"/>
              <a:chOff x="0" y="0"/>
              <a:chExt cx="34877" cy="153618"/>
            </a:xfrm>
          </p:grpSpPr>
          <p:sp>
            <p:nvSpPr>
              <p:cNvPr id="34" name="Freeform 26">
                <a:extLst>
                  <a:ext uri="{FF2B5EF4-FFF2-40B4-BE49-F238E27FC236}">
                    <a16:creationId xmlns:a16="http://schemas.microsoft.com/office/drawing/2014/main" id="{37FD8C49-9EF6-1BAF-7C15-F81ED97464FB}"/>
                  </a:ext>
                </a:extLst>
              </p:cNvPr>
              <p:cNvSpPr/>
              <p:nvPr/>
            </p:nvSpPr>
            <p:spPr>
              <a:xfrm>
                <a:off x="0" y="0"/>
                <a:ext cx="34877" cy="153618"/>
              </a:xfrm>
              <a:custGeom>
                <a:avLst/>
                <a:gdLst/>
                <a:ahLst/>
                <a:cxnLst/>
                <a:rect l="l" t="t" r="r" b="b"/>
                <a:pathLst>
                  <a:path w="34877" h="153618">
                    <a:moveTo>
                      <a:pt x="0" y="0"/>
                    </a:moveTo>
                    <a:lnTo>
                      <a:pt x="34877" y="0"/>
                    </a:lnTo>
                    <a:lnTo>
                      <a:pt x="34877" y="153618"/>
                    </a:lnTo>
                    <a:lnTo>
                      <a:pt x="0" y="153618"/>
                    </a:lnTo>
                    <a:close/>
                  </a:path>
                </a:pathLst>
              </a:custGeom>
              <a:solidFill>
                <a:srgbClr val="07A6B7"/>
              </a:solidFill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35" name="TextBox 27">
                <a:extLst>
                  <a:ext uri="{FF2B5EF4-FFF2-40B4-BE49-F238E27FC236}">
                    <a16:creationId xmlns:a16="http://schemas.microsoft.com/office/drawing/2014/main" id="{F37B56B7-068D-6CB9-4CB4-B69A58CC086E}"/>
                  </a:ext>
                </a:extLst>
              </p:cNvPr>
              <p:cNvSpPr txBox="1"/>
              <p:nvPr/>
            </p:nvSpPr>
            <p:spPr>
              <a:xfrm>
                <a:off x="0" y="57150"/>
                <a:ext cx="34877" cy="9646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67"/>
                  </a:lnSpc>
                </a:pPr>
                <a:endParaRPr/>
              </a:p>
            </p:txBody>
          </p:sp>
        </p:grpSp>
        <p:grpSp>
          <p:nvGrpSpPr>
            <p:cNvPr id="31" name="Group 28">
              <a:extLst>
                <a:ext uri="{FF2B5EF4-FFF2-40B4-BE49-F238E27FC236}">
                  <a16:creationId xmlns:a16="http://schemas.microsoft.com/office/drawing/2014/main" id="{A8861831-04FC-6B41-5EEF-CA4E35295558}"/>
                </a:ext>
              </a:extLst>
            </p:cNvPr>
            <p:cNvGrpSpPr/>
            <p:nvPr/>
          </p:nvGrpSpPr>
          <p:grpSpPr>
            <a:xfrm>
              <a:off x="659383" y="0"/>
              <a:ext cx="714902" cy="930087"/>
              <a:chOff x="0" y="0"/>
              <a:chExt cx="141215" cy="183721"/>
            </a:xfrm>
          </p:grpSpPr>
          <p:sp>
            <p:nvSpPr>
              <p:cNvPr id="32" name="Freeform 29">
                <a:extLst>
                  <a:ext uri="{FF2B5EF4-FFF2-40B4-BE49-F238E27FC236}">
                    <a16:creationId xmlns:a16="http://schemas.microsoft.com/office/drawing/2014/main" id="{562ADC02-537F-0BF7-B01A-343E009B0221}"/>
                  </a:ext>
                </a:extLst>
              </p:cNvPr>
              <p:cNvSpPr/>
              <p:nvPr/>
            </p:nvSpPr>
            <p:spPr>
              <a:xfrm>
                <a:off x="0" y="0"/>
                <a:ext cx="141215" cy="153618"/>
              </a:xfrm>
              <a:custGeom>
                <a:avLst/>
                <a:gdLst/>
                <a:ahLst/>
                <a:cxnLst/>
                <a:rect l="l" t="t" r="r" b="b"/>
                <a:pathLst>
                  <a:path w="141215" h="153618">
                    <a:moveTo>
                      <a:pt x="0" y="0"/>
                    </a:moveTo>
                    <a:lnTo>
                      <a:pt x="141215" y="0"/>
                    </a:lnTo>
                    <a:lnTo>
                      <a:pt x="141215" y="153618"/>
                    </a:lnTo>
                    <a:lnTo>
                      <a:pt x="0" y="153618"/>
                    </a:lnTo>
                    <a:close/>
                  </a:path>
                </a:pathLst>
              </a:custGeom>
              <a:solidFill>
                <a:srgbClr val="034768"/>
              </a:solidFill>
            </p:spPr>
            <p:txBody>
              <a:bodyPr/>
              <a:lstStyle/>
              <a:p>
                <a:pPr marL="0" algn="r" defTabSz="914400" rtl="1" eaLnBrk="1" latinLnBrk="0" hangingPunct="1"/>
                <a:endParaRPr lang="he-IL" dirty="0"/>
              </a:p>
            </p:txBody>
          </p:sp>
          <p:sp>
            <p:nvSpPr>
              <p:cNvPr id="33" name="TextBox 30">
                <a:extLst>
                  <a:ext uri="{FF2B5EF4-FFF2-40B4-BE49-F238E27FC236}">
                    <a16:creationId xmlns:a16="http://schemas.microsoft.com/office/drawing/2014/main" id="{C6D53685-40D2-F924-34FA-E4FB001DBC02}"/>
                  </a:ext>
                </a:extLst>
              </p:cNvPr>
              <p:cNvSpPr txBox="1"/>
              <p:nvPr/>
            </p:nvSpPr>
            <p:spPr>
              <a:xfrm>
                <a:off x="0" y="30103"/>
                <a:ext cx="141215" cy="153618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algn="ctr">
                  <a:lnSpc>
                    <a:spcPts val="1543"/>
                  </a:lnSpc>
                </a:pPr>
                <a:r>
                  <a:rPr lang="he-IL" sz="3086" b="1" dirty="0">
                    <a:solidFill>
                      <a:srgbClr val="FFFFFF"/>
                    </a:solidFill>
                    <a:latin typeface="DM Sans Bold"/>
                    <a:ea typeface="DM Sans Bold"/>
                    <a:cs typeface="DM Sans Bold"/>
                    <a:sym typeface="DM Sans Bold"/>
                  </a:rPr>
                  <a:t>2</a:t>
                </a:r>
                <a:endParaRPr lang="en-US" sz="3086" b="1" dirty="0">
                  <a:solidFill>
                    <a:srgbClr val="FFFFFF"/>
                  </a:solidFill>
                  <a:latin typeface="DM Sans Bold"/>
                  <a:ea typeface="DM Sans Bold"/>
                  <a:cs typeface="DM Sans Bold"/>
                  <a:sym typeface="DM Sans Bold"/>
                </a:endParaRPr>
              </a:p>
            </p:txBody>
          </p:sp>
        </p:grpSp>
      </p:grpSp>
    </p:spTree>
  </p:cSld>
  <p:clrMapOvr>
    <a:masterClrMapping/>
  </p:clrMapOvr>
  <p:transition spd="slow">
    <p:cover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361B70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314761">
            <a:off x="5680419" y="6404287"/>
            <a:ext cx="19149891" cy="6989710"/>
          </a:xfrm>
          <a:custGeom>
            <a:avLst/>
            <a:gdLst/>
            <a:ahLst/>
            <a:cxnLst/>
            <a:rect l="l" t="t" r="r" b="b"/>
            <a:pathLst>
              <a:path w="19149891" h="6989710">
                <a:moveTo>
                  <a:pt x="0" y="0"/>
                </a:moveTo>
                <a:lnTo>
                  <a:pt x="19149891" y="0"/>
                </a:lnTo>
                <a:lnTo>
                  <a:pt x="19149891" y="6989711"/>
                </a:lnTo>
                <a:lnTo>
                  <a:pt x="0" y="698971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3" name="Freeform 3"/>
          <p:cNvSpPr/>
          <p:nvPr/>
        </p:nvSpPr>
        <p:spPr>
          <a:xfrm rot="1572293" flipV="1">
            <a:off x="3960635" y="-5525403"/>
            <a:ext cx="19149891" cy="6989710"/>
          </a:xfrm>
          <a:custGeom>
            <a:avLst/>
            <a:gdLst/>
            <a:ahLst/>
            <a:cxnLst/>
            <a:rect l="l" t="t" r="r" b="b"/>
            <a:pathLst>
              <a:path w="19149891" h="6989710">
                <a:moveTo>
                  <a:pt x="0" y="6989711"/>
                </a:moveTo>
                <a:lnTo>
                  <a:pt x="19149891" y="6989711"/>
                </a:lnTo>
                <a:lnTo>
                  <a:pt x="19149891" y="0"/>
                </a:lnTo>
                <a:lnTo>
                  <a:pt x="0" y="0"/>
                </a:lnTo>
                <a:lnTo>
                  <a:pt x="0" y="6989711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/>
            </a:stretch>
          </a:blipFill>
        </p:spPr>
        <p:txBody>
          <a:bodyPr/>
          <a:lstStyle/>
          <a:p>
            <a:pPr marL="0" algn="r" defTabSz="914400" rtl="1" eaLnBrk="1" latinLnBrk="0" hangingPunct="1"/>
            <a:endParaRPr lang="he-IL"/>
          </a:p>
        </p:txBody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4703269" y="6758076"/>
            <a:ext cx="2797859" cy="2797859"/>
            <a:chOff x="0" y="0"/>
            <a:chExt cx="14840029" cy="14840029"/>
          </a:xfrm>
        </p:grpSpPr>
        <p:sp>
          <p:nvSpPr>
            <p:cNvPr id="5" name="Freeform 5"/>
            <p:cNvSpPr/>
            <p:nvPr/>
          </p:nvSpPr>
          <p:spPr>
            <a:xfrm>
              <a:off x="-366471" y="-11891"/>
              <a:ext cx="15572971" cy="14863810"/>
            </a:xfrm>
            <a:custGeom>
              <a:avLst/>
              <a:gdLst/>
              <a:ahLst/>
              <a:cxnLst/>
              <a:rect l="l" t="t" r="r" b="b"/>
              <a:pathLst>
                <a:path w="15572971" h="14863810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solidFill>
              <a:srgbClr val="36E9FD"/>
            </a:solidFill>
          </p:spPr>
          <p:txBody>
            <a:bodyPr/>
            <a:lstStyle/>
            <a:p>
              <a:endParaRPr lang="he-IL"/>
            </a:p>
          </p:txBody>
        </p:sp>
        <p:sp>
          <p:nvSpPr>
            <p:cNvPr id="6" name="Freeform 6"/>
            <p:cNvSpPr/>
            <p:nvPr/>
          </p:nvSpPr>
          <p:spPr>
            <a:xfrm>
              <a:off x="-156193" y="188812"/>
              <a:ext cx="15152415" cy="14462405"/>
            </a:xfrm>
            <a:custGeom>
              <a:avLst/>
              <a:gdLst/>
              <a:ahLst/>
              <a:cxnLst/>
              <a:rect l="l" t="t" r="r" b="b"/>
              <a:pathLst>
                <a:path w="15152415" h="1446240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he-IL"/>
            </a:p>
          </p:txBody>
        </p:sp>
        <p:sp>
          <p:nvSpPr>
            <p:cNvPr id="7" name="Freeform 7"/>
            <p:cNvSpPr/>
            <p:nvPr/>
          </p:nvSpPr>
          <p:spPr>
            <a:xfrm>
              <a:off x="223301" y="551024"/>
              <a:ext cx="14393427" cy="13737979"/>
            </a:xfrm>
            <a:custGeom>
              <a:avLst/>
              <a:gdLst/>
              <a:ahLst/>
              <a:cxnLst/>
              <a:rect l="l" t="t" r="r" b="b"/>
              <a:pathLst>
                <a:path w="14393427" h="13737979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4"/>
              <a:stretch>
                <a:fillRect l="223" r="223"/>
              </a:stretch>
            </a:blipFill>
          </p:spPr>
          <p:txBody>
            <a:bodyPr/>
            <a:lstStyle/>
            <a:p>
              <a:endParaRPr lang="he-IL"/>
            </a:p>
          </p:txBody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3722026" y="4503148"/>
            <a:ext cx="2797859" cy="2797859"/>
            <a:chOff x="0" y="0"/>
            <a:chExt cx="14840029" cy="14840029"/>
          </a:xfrm>
        </p:grpSpPr>
        <p:sp>
          <p:nvSpPr>
            <p:cNvPr id="9" name="Freeform 9"/>
            <p:cNvSpPr/>
            <p:nvPr/>
          </p:nvSpPr>
          <p:spPr>
            <a:xfrm>
              <a:off x="-366471" y="-11891"/>
              <a:ext cx="15572971" cy="14863810"/>
            </a:xfrm>
            <a:custGeom>
              <a:avLst/>
              <a:gdLst/>
              <a:ahLst/>
              <a:cxnLst/>
              <a:rect l="l" t="t" r="r" b="b"/>
              <a:pathLst>
                <a:path w="15572971" h="14863810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solidFill>
              <a:srgbClr val="36E9FD"/>
            </a:solidFill>
          </p:spPr>
          <p:txBody>
            <a:bodyPr/>
            <a:lstStyle/>
            <a:p>
              <a:endParaRPr lang="he-IL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-156193" y="188812"/>
              <a:ext cx="15152415" cy="14462405"/>
            </a:xfrm>
            <a:custGeom>
              <a:avLst/>
              <a:gdLst/>
              <a:ahLst/>
              <a:cxnLst/>
              <a:rect l="l" t="t" r="r" b="b"/>
              <a:pathLst>
                <a:path w="15152415" h="1446240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he-IL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223301" y="551024"/>
              <a:ext cx="14393427" cy="13737979"/>
            </a:xfrm>
            <a:custGeom>
              <a:avLst/>
              <a:gdLst/>
              <a:ahLst/>
              <a:cxnLst/>
              <a:rect l="l" t="t" r="r" b="b"/>
              <a:pathLst>
                <a:path w="14393427" h="13737979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5"/>
              <a:stretch>
                <a:fillRect l="223" r="223"/>
              </a:stretch>
            </a:blipFill>
          </p:spPr>
          <p:txBody>
            <a:bodyPr/>
            <a:lstStyle/>
            <a:p>
              <a:endParaRPr lang="he-IL"/>
            </a:p>
          </p:txBody>
        </p:sp>
      </p:grp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14703269" y="2167770"/>
            <a:ext cx="2797859" cy="2797859"/>
            <a:chOff x="0" y="0"/>
            <a:chExt cx="14840029" cy="14840029"/>
          </a:xfrm>
        </p:grpSpPr>
        <p:sp>
          <p:nvSpPr>
            <p:cNvPr id="13" name="Freeform 13"/>
            <p:cNvSpPr/>
            <p:nvPr/>
          </p:nvSpPr>
          <p:spPr>
            <a:xfrm>
              <a:off x="-366471" y="-11891"/>
              <a:ext cx="15572971" cy="14863810"/>
            </a:xfrm>
            <a:custGeom>
              <a:avLst/>
              <a:gdLst/>
              <a:ahLst/>
              <a:cxnLst/>
              <a:rect l="l" t="t" r="r" b="b"/>
              <a:pathLst>
                <a:path w="15572971" h="14863810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solidFill>
              <a:srgbClr val="36E9FD"/>
            </a:solidFill>
          </p:spPr>
          <p:txBody>
            <a:bodyPr/>
            <a:lstStyle/>
            <a:p>
              <a:endParaRPr lang="he-IL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-156193" y="188812"/>
              <a:ext cx="15152415" cy="14462405"/>
            </a:xfrm>
            <a:custGeom>
              <a:avLst/>
              <a:gdLst/>
              <a:ahLst/>
              <a:cxnLst/>
              <a:rect l="l" t="t" r="r" b="b"/>
              <a:pathLst>
                <a:path w="15152415" h="1446240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he-IL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223301" y="551024"/>
              <a:ext cx="14393427" cy="13737979"/>
            </a:xfrm>
            <a:custGeom>
              <a:avLst/>
              <a:gdLst/>
              <a:ahLst/>
              <a:cxnLst/>
              <a:rect l="l" t="t" r="r" b="b"/>
              <a:pathLst>
                <a:path w="14393427" h="13737979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6"/>
              <a:stretch>
                <a:fillRect l="223" r="223"/>
              </a:stretch>
            </a:blipFill>
          </p:spPr>
          <p:txBody>
            <a:bodyPr/>
            <a:lstStyle/>
            <a:p>
              <a:endParaRPr lang="he-IL"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378959" y="2310852"/>
            <a:ext cx="13260841" cy="67797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 u="none" strike="noStrike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There are many fitness apps and smart devices on the market today. </a:t>
            </a:r>
            <a:r>
              <a:rPr lang="en-US" sz="3000" b="1" u="none" strike="noStrike" dirty="0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None of them provide real-time posture correction using only a smartphone.</a:t>
            </a:r>
          </a:p>
          <a:p>
            <a:pPr algn="l">
              <a:lnSpc>
                <a:spcPts val="1400"/>
              </a:lnSpc>
              <a:spcBef>
                <a:spcPct val="0"/>
              </a:spcBef>
            </a:pPr>
            <a:endParaRPr lang="en-US" sz="3000" b="1" u="none" strike="noStrike" dirty="0">
              <a:solidFill>
                <a:srgbClr val="FFFFFF"/>
              </a:solidFill>
              <a:latin typeface="Raleway Bold"/>
              <a:ea typeface="Raleway Bold"/>
              <a:cs typeface="Raleway Bold"/>
              <a:sym typeface="Raleway Bold"/>
            </a:endParaRPr>
          </a:p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 b="1" u="none" strike="noStrike" dirty="0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Existing solutions include:</a:t>
            </a:r>
          </a:p>
          <a:p>
            <a:pPr marL="647700" lvl="1" indent="-323850" algn="l">
              <a:lnSpc>
                <a:spcPts val="42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 b="1" u="none" strike="noStrike" dirty="0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Training apps</a:t>
            </a:r>
            <a:r>
              <a:rPr lang="en-US" sz="3000" u="none" strike="noStrike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like Nike Training Club or </a:t>
            </a:r>
            <a:r>
              <a:rPr lang="en-US" sz="3000" u="none" strike="noStrike" dirty="0" err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Freeletics</a:t>
            </a:r>
            <a:r>
              <a:rPr lang="en-US" sz="3000" u="none" strike="noStrike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– offer workouts, but </a:t>
            </a:r>
            <a:r>
              <a:rPr lang="en-US" sz="3000" b="1" u="none" strike="noStrike" dirty="0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no form tracking</a:t>
            </a:r>
          </a:p>
          <a:p>
            <a:pPr marL="647700" lvl="1" indent="-323850" algn="l">
              <a:lnSpc>
                <a:spcPts val="42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 b="1" u="none" strike="noStrike" dirty="0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Devices like Mirror or Peloton Guide</a:t>
            </a:r>
            <a:r>
              <a:rPr lang="en-US" sz="3000" u="none" strike="noStrike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– provide camera-based feedback, but are </a:t>
            </a:r>
            <a:r>
              <a:rPr lang="en-US" sz="3000" b="1" u="none" strike="noStrike" dirty="0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expensive and require special hardware</a:t>
            </a:r>
          </a:p>
          <a:p>
            <a:pPr marL="647700" lvl="1" indent="-323850" algn="l">
              <a:lnSpc>
                <a:spcPts val="42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 b="1" u="none" strike="noStrike" dirty="0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Apps like Kaia Health</a:t>
            </a:r>
            <a:r>
              <a:rPr lang="en-US" sz="3000" u="none" strike="noStrike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– focus on therapy, not full-body strength exercises</a:t>
            </a:r>
          </a:p>
          <a:p>
            <a:pPr algn="l">
              <a:lnSpc>
                <a:spcPts val="1400"/>
              </a:lnSpc>
              <a:spcBef>
                <a:spcPct val="0"/>
              </a:spcBef>
            </a:pPr>
            <a:endParaRPr lang="en-US" sz="3000" u="none" strike="noStrike" dirty="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 u="none" strike="noStrike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These tools are useful, but they don’t solve the </a:t>
            </a:r>
            <a:r>
              <a:rPr lang="en-US" sz="3000" b="1" u="none" strike="noStrike" dirty="0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core problem:</a:t>
            </a:r>
            <a:r>
              <a:rPr lang="en-US" sz="3000" u="none" strike="noStrike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helping people correct form </a:t>
            </a:r>
            <a:r>
              <a:rPr lang="en-US" sz="3000" b="1" u="none" strike="noStrike" dirty="0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in real time</a:t>
            </a:r>
            <a:r>
              <a:rPr lang="en-US" sz="3000" u="none" strike="noStrike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, during strength exercises, without buying new equipment.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305154" y="536748"/>
            <a:ext cx="9965350" cy="1495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700"/>
              </a:lnSpc>
              <a:spcBef>
                <a:spcPct val="0"/>
              </a:spcBef>
            </a:pPr>
            <a:r>
              <a:rPr lang="en-US" sz="6000" b="1" u="none" strike="noStrike">
                <a:solidFill>
                  <a:srgbClr val="FFFFFF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What Exists Today – and Why It’s Not Enough</a:t>
            </a:r>
          </a:p>
        </p:txBody>
      </p:sp>
      <p:grpSp>
        <p:nvGrpSpPr>
          <p:cNvPr id="34" name="Group 15">
            <a:extLst>
              <a:ext uri="{FF2B5EF4-FFF2-40B4-BE49-F238E27FC236}">
                <a16:creationId xmlns:a16="http://schemas.microsoft.com/office/drawing/2014/main" id="{37240EA1-490F-7D4A-A207-2F99EC1EC8DE}"/>
              </a:ext>
            </a:extLst>
          </p:cNvPr>
          <p:cNvGrpSpPr/>
          <p:nvPr/>
        </p:nvGrpSpPr>
        <p:grpSpPr>
          <a:xfrm>
            <a:off x="0" y="9703733"/>
            <a:ext cx="1030714" cy="697566"/>
            <a:chOff x="0" y="0"/>
            <a:chExt cx="1374285" cy="930087"/>
          </a:xfrm>
        </p:grpSpPr>
        <p:grpSp>
          <p:nvGrpSpPr>
            <p:cNvPr id="35" name="Group 16">
              <a:extLst>
                <a:ext uri="{FF2B5EF4-FFF2-40B4-BE49-F238E27FC236}">
                  <a16:creationId xmlns:a16="http://schemas.microsoft.com/office/drawing/2014/main" id="{75808F12-118D-9050-6A2A-6E5F037F21D9}"/>
                </a:ext>
              </a:extLst>
            </p:cNvPr>
            <p:cNvGrpSpPr/>
            <p:nvPr/>
          </p:nvGrpSpPr>
          <p:grpSpPr>
            <a:xfrm>
              <a:off x="0" y="0"/>
              <a:ext cx="176566" cy="777690"/>
              <a:chOff x="0" y="0"/>
              <a:chExt cx="34877" cy="153618"/>
            </a:xfrm>
          </p:grpSpPr>
          <p:sp>
            <p:nvSpPr>
              <p:cNvPr id="48" name="Freeform 17">
                <a:extLst>
                  <a:ext uri="{FF2B5EF4-FFF2-40B4-BE49-F238E27FC236}">
                    <a16:creationId xmlns:a16="http://schemas.microsoft.com/office/drawing/2014/main" id="{5A91C024-5FFC-1501-5717-926E2866072F}"/>
                  </a:ext>
                </a:extLst>
              </p:cNvPr>
              <p:cNvSpPr/>
              <p:nvPr/>
            </p:nvSpPr>
            <p:spPr>
              <a:xfrm>
                <a:off x="0" y="0"/>
                <a:ext cx="34877" cy="153618"/>
              </a:xfrm>
              <a:custGeom>
                <a:avLst/>
                <a:gdLst/>
                <a:ahLst/>
                <a:cxnLst/>
                <a:rect l="l" t="t" r="r" b="b"/>
                <a:pathLst>
                  <a:path w="34877" h="153618">
                    <a:moveTo>
                      <a:pt x="0" y="0"/>
                    </a:moveTo>
                    <a:lnTo>
                      <a:pt x="34877" y="0"/>
                    </a:lnTo>
                    <a:lnTo>
                      <a:pt x="34877" y="153618"/>
                    </a:lnTo>
                    <a:lnTo>
                      <a:pt x="0" y="153618"/>
                    </a:lnTo>
                    <a:close/>
                  </a:path>
                </a:pathLst>
              </a:custGeom>
              <a:solidFill>
                <a:srgbClr val="FAFAFA"/>
              </a:solidFill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49" name="TextBox 18">
                <a:extLst>
                  <a:ext uri="{FF2B5EF4-FFF2-40B4-BE49-F238E27FC236}">
                    <a16:creationId xmlns:a16="http://schemas.microsoft.com/office/drawing/2014/main" id="{389FE720-95C7-924C-3ABB-286AC70D46DD}"/>
                  </a:ext>
                </a:extLst>
              </p:cNvPr>
              <p:cNvSpPr txBox="1"/>
              <p:nvPr/>
            </p:nvSpPr>
            <p:spPr>
              <a:xfrm>
                <a:off x="0" y="57150"/>
                <a:ext cx="34877" cy="9646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67"/>
                  </a:lnSpc>
                </a:pPr>
                <a:endParaRPr/>
              </a:p>
            </p:txBody>
          </p:sp>
        </p:grpSp>
        <p:grpSp>
          <p:nvGrpSpPr>
            <p:cNvPr id="36" name="Group 19">
              <a:extLst>
                <a:ext uri="{FF2B5EF4-FFF2-40B4-BE49-F238E27FC236}">
                  <a16:creationId xmlns:a16="http://schemas.microsoft.com/office/drawing/2014/main" id="{EDDE4B2D-54DB-25DF-251D-7B2EDD9D2F62}"/>
                </a:ext>
              </a:extLst>
            </p:cNvPr>
            <p:cNvGrpSpPr/>
            <p:nvPr/>
          </p:nvGrpSpPr>
          <p:grpSpPr>
            <a:xfrm>
              <a:off x="163866" y="0"/>
              <a:ext cx="176566" cy="777690"/>
              <a:chOff x="0" y="0"/>
              <a:chExt cx="34877" cy="153618"/>
            </a:xfrm>
          </p:grpSpPr>
          <p:sp>
            <p:nvSpPr>
              <p:cNvPr id="46" name="Freeform 20">
                <a:extLst>
                  <a:ext uri="{FF2B5EF4-FFF2-40B4-BE49-F238E27FC236}">
                    <a16:creationId xmlns:a16="http://schemas.microsoft.com/office/drawing/2014/main" id="{7EB1DAB8-8F98-3DEC-0EA8-9791B198BBCD}"/>
                  </a:ext>
                </a:extLst>
              </p:cNvPr>
              <p:cNvSpPr/>
              <p:nvPr/>
            </p:nvSpPr>
            <p:spPr>
              <a:xfrm>
                <a:off x="0" y="0"/>
                <a:ext cx="34877" cy="153618"/>
              </a:xfrm>
              <a:custGeom>
                <a:avLst/>
                <a:gdLst/>
                <a:ahLst/>
                <a:cxnLst/>
                <a:rect l="l" t="t" r="r" b="b"/>
                <a:pathLst>
                  <a:path w="34877" h="153618">
                    <a:moveTo>
                      <a:pt x="0" y="0"/>
                    </a:moveTo>
                    <a:lnTo>
                      <a:pt x="34877" y="0"/>
                    </a:lnTo>
                    <a:lnTo>
                      <a:pt x="34877" y="153618"/>
                    </a:lnTo>
                    <a:lnTo>
                      <a:pt x="0" y="153618"/>
                    </a:lnTo>
                    <a:close/>
                  </a:path>
                </a:pathLst>
              </a:custGeom>
              <a:solidFill>
                <a:srgbClr val="B4F0F7"/>
              </a:solidFill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47" name="TextBox 21">
                <a:extLst>
                  <a:ext uri="{FF2B5EF4-FFF2-40B4-BE49-F238E27FC236}">
                    <a16:creationId xmlns:a16="http://schemas.microsoft.com/office/drawing/2014/main" id="{D7F1DFE5-66DD-0D00-70CD-9374226E7901}"/>
                  </a:ext>
                </a:extLst>
              </p:cNvPr>
              <p:cNvSpPr txBox="1"/>
              <p:nvPr/>
            </p:nvSpPr>
            <p:spPr>
              <a:xfrm>
                <a:off x="0" y="57150"/>
                <a:ext cx="34877" cy="9646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67"/>
                  </a:lnSpc>
                </a:pPr>
                <a:endParaRPr/>
              </a:p>
            </p:txBody>
          </p:sp>
        </p:grpSp>
        <p:grpSp>
          <p:nvGrpSpPr>
            <p:cNvPr id="37" name="Group 22">
              <a:extLst>
                <a:ext uri="{FF2B5EF4-FFF2-40B4-BE49-F238E27FC236}">
                  <a16:creationId xmlns:a16="http://schemas.microsoft.com/office/drawing/2014/main" id="{AD809C87-3E4C-BDA2-0851-CF6BAF8D3AE2}"/>
                </a:ext>
              </a:extLst>
            </p:cNvPr>
            <p:cNvGrpSpPr/>
            <p:nvPr/>
          </p:nvGrpSpPr>
          <p:grpSpPr>
            <a:xfrm>
              <a:off x="327732" y="0"/>
              <a:ext cx="176566" cy="777690"/>
              <a:chOff x="0" y="0"/>
              <a:chExt cx="34877" cy="153618"/>
            </a:xfrm>
          </p:grpSpPr>
          <p:sp>
            <p:nvSpPr>
              <p:cNvPr id="44" name="Freeform 23">
                <a:extLst>
                  <a:ext uri="{FF2B5EF4-FFF2-40B4-BE49-F238E27FC236}">
                    <a16:creationId xmlns:a16="http://schemas.microsoft.com/office/drawing/2014/main" id="{1D3C70CB-7AF4-BBBD-EC44-394ED9E38EA7}"/>
                  </a:ext>
                </a:extLst>
              </p:cNvPr>
              <p:cNvSpPr/>
              <p:nvPr/>
            </p:nvSpPr>
            <p:spPr>
              <a:xfrm>
                <a:off x="0" y="0"/>
                <a:ext cx="34877" cy="153618"/>
              </a:xfrm>
              <a:custGeom>
                <a:avLst/>
                <a:gdLst/>
                <a:ahLst/>
                <a:cxnLst/>
                <a:rect l="l" t="t" r="r" b="b"/>
                <a:pathLst>
                  <a:path w="34877" h="153618">
                    <a:moveTo>
                      <a:pt x="0" y="0"/>
                    </a:moveTo>
                    <a:lnTo>
                      <a:pt x="34877" y="0"/>
                    </a:lnTo>
                    <a:lnTo>
                      <a:pt x="34877" y="153618"/>
                    </a:lnTo>
                    <a:lnTo>
                      <a:pt x="0" y="153618"/>
                    </a:lnTo>
                    <a:close/>
                  </a:path>
                </a:pathLst>
              </a:custGeom>
              <a:solidFill>
                <a:srgbClr val="36E9FD"/>
              </a:solidFill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45" name="TextBox 24">
                <a:extLst>
                  <a:ext uri="{FF2B5EF4-FFF2-40B4-BE49-F238E27FC236}">
                    <a16:creationId xmlns:a16="http://schemas.microsoft.com/office/drawing/2014/main" id="{5082EE45-D76C-CA47-66BB-C8EC0650BE16}"/>
                  </a:ext>
                </a:extLst>
              </p:cNvPr>
              <p:cNvSpPr txBox="1"/>
              <p:nvPr/>
            </p:nvSpPr>
            <p:spPr>
              <a:xfrm>
                <a:off x="0" y="57150"/>
                <a:ext cx="34877" cy="9646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67"/>
                  </a:lnSpc>
                </a:pPr>
                <a:endParaRPr/>
              </a:p>
            </p:txBody>
          </p:sp>
        </p:grpSp>
        <p:grpSp>
          <p:nvGrpSpPr>
            <p:cNvPr id="38" name="Group 25">
              <a:extLst>
                <a:ext uri="{FF2B5EF4-FFF2-40B4-BE49-F238E27FC236}">
                  <a16:creationId xmlns:a16="http://schemas.microsoft.com/office/drawing/2014/main" id="{53640608-B5AD-7881-D908-B5CE509C7E15}"/>
                </a:ext>
              </a:extLst>
            </p:cNvPr>
            <p:cNvGrpSpPr/>
            <p:nvPr/>
          </p:nvGrpSpPr>
          <p:grpSpPr>
            <a:xfrm>
              <a:off x="491598" y="0"/>
              <a:ext cx="176566" cy="777690"/>
              <a:chOff x="0" y="0"/>
              <a:chExt cx="34877" cy="153618"/>
            </a:xfrm>
          </p:grpSpPr>
          <p:sp>
            <p:nvSpPr>
              <p:cNvPr id="42" name="Freeform 26">
                <a:extLst>
                  <a:ext uri="{FF2B5EF4-FFF2-40B4-BE49-F238E27FC236}">
                    <a16:creationId xmlns:a16="http://schemas.microsoft.com/office/drawing/2014/main" id="{A5DA2835-AB3D-FD0E-9024-7B7D549E8FC5}"/>
                  </a:ext>
                </a:extLst>
              </p:cNvPr>
              <p:cNvSpPr/>
              <p:nvPr/>
            </p:nvSpPr>
            <p:spPr>
              <a:xfrm>
                <a:off x="0" y="0"/>
                <a:ext cx="34877" cy="153618"/>
              </a:xfrm>
              <a:custGeom>
                <a:avLst/>
                <a:gdLst/>
                <a:ahLst/>
                <a:cxnLst/>
                <a:rect l="l" t="t" r="r" b="b"/>
                <a:pathLst>
                  <a:path w="34877" h="153618">
                    <a:moveTo>
                      <a:pt x="0" y="0"/>
                    </a:moveTo>
                    <a:lnTo>
                      <a:pt x="34877" y="0"/>
                    </a:lnTo>
                    <a:lnTo>
                      <a:pt x="34877" y="153618"/>
                    </a:lnTo>
                    <a:lnTo>
                      <a:pt x="0" y="153618"/>
                    </a:lnTo>
                    <a:close/>
                  </a:path>
                </a:pathLst>
              </a:custGeom>
              <a:solidFill>
                <a:srgbClr val="07A6B7"/>
              </a:solidFill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43" name="TextBox 27">
                <a:extLst>
                  <a:ext uri="{FF2B5EF4-FFF2-40B4-BE49-F238E27FC236}">
                    <a16:creationId xmlns:a16="http://schemas.microsoft.com/office/drawing/2014/main" id="{5AB315E4-2DE5-485D-FF9D-38A0AB459120}"/>
                  </a:ext>
                </a:extLst>
              </p:cNvPr>
              <p:cNvSpPr txBox="1"/>
              <p:nvPr/>
            </p:nvSpPr>
            <p:spPr>
              <a:xfrm>
                <a:off x="0" y="57150"/>
                <a:ext cx="34877" cy="9646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67"/>
                  </a:lnSpc>
                </a:pPr>
                <a:endParaRPr/>
              </a:p>
            </p:txBody>
          </p:sp>
        </p:grpSp>
        <p:grpSp>
          <p:nvGrpSpPr>
            <p:cNvPr id="39" name="Group 28">
              <a:extLst>
                <a:ext uri="{FF2B5EF4-FFF2-40B4-BE49-F238E27FC236}">
                  <a16:creationId xmlns:a16="http://schemas.microsoft.com/office/drawing/2014/main" id="{4D857186-2A00-7C2A-DCE2-892B58E1E965}"/>
                </a:ext>
              </a:extLst>
            </p:cNvPr>
            <p:cNvGrpSpPr/>
            <p:nvPr/>
          </p:nvGrpSpPr>
          <p:grpSpPr>
            <a:xfrm>
              <a:off x="659383" y="0"/>
              <a:ext cx="714902" cy="930087"/>
              <a:chOff x="0" y="0"/>
              <a:chExt cx="141215" cy="183721"/>
            </a:xfrm>
          </p:grpSpPr>
          <p:sp>
            <p:nvSpPr>
              <p:cNvPr id="40" name="Freeform 29">
                <a:extLst>
                  <a:ext uri="{FF2B5EF4-FFF2-40B4-BE49-F238E27FC236}">
                    <a16:creationId xmlns:a16="http://schemas.microsoft.com/office/drawing/2014/main" id="{92FBEBB8-6D7F-619E-6F9E-7FCB5E821C77}"/>
                  </a:ext>
                </a:extLst>
              </p:cNvPr>
              <p:cNvSpPr/>
              <p:nvPr/>
            </p:nvSpPr>
            <p:spPr>
              <a:xfrm>
                <a:off x="0" y="0"/>
                <a:ext cx="141215" cy="153618"/>
              </a:xfrm>
              <a:custGeom>
                <a:avLst/>
                <a:gdLst/>
                <a:ahLst/>
                <a:cxnLst/>
                <a:rect l="l" t="t" r="r" b="b"/>
                <a:pathLst>
                  <a:path w="141215" h="153618">
                    <a:moveTo>
                      <a:pt x="0" y="0"/>
                    </a:moveTo>
                    <a:lnTo>
                      <a:pt x="141215" y="0"/>
                    </a:lnTo>
                    <a:lnTo>
                      <a:pt x="141215" y="153618"/>
                    </a:lnTo>
                    <a:lnTo>
                      <a:pt x="0" y="153618"/>
                    </a:lnTo>
                    <a:close/>
                  </a:path>
                </a:pathLst>
              </a:custGeom>
              <a:solidFill>
                <a:srgbClr val="034768"/>
              </a:solidFill>
            </p:spPr>
            <p:txBody>
              <a:bodyPr/>
              <a:lstStyle/>
              <a:p>
                <a:pPr marL="0" algn="r" defTabSz="914400" rtl="1" eaLnBrk="1" latinLnBrk="0" hangingPunct="1"/>
                <a:endParaRPr lang="he-IL" dirty="0"/>
              </a:p>
            </p:txBody>
          </p:sp>
          <p:sp>
            <p:nvSpPr>
              <p:cNvPr id="41" name="TextBox 30">
                <a:extLst>
                  <a:ext uri="{FF2B5EF4-FFF2-40B4-BE49-F238E27FC236}">
                    <a16:creationId xmlns:a16="http://schemas.microsoft.com/office/drawing/2014/main" id="{4254CFDF-7441-A45B-1713-68CEE17EC36D}"/>
                  </a:ext>
                </a:extLst>
              </p:cNvPr>
              <p:cNvSpPr txBox="1"/>
              <p:nvPr/>
            </p:nvSpPr>
            <p:spPr>
              <a:xfrm>
                <a:off x="0" y="30103"/>
                <a:ext cx="141215" cy="153618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algn="ctr">
                  <a:lnSpc>
                    <a:spcPts val="1543"/>
                  </a:lnSpc>
                </a:pPr>
                <a:r>
                  <a:rPr lang="he-IL" sz="3086" b="1" dirty="0">
                    <a:solidFill>
                      <a:srgbClr val="FFFFFF"/>
                    </a:solidFill>
                    <a:latin typeface="DM Sans Bold"/>
                    <a:ea typeface="DM Sans Bold"/>
                    <a:cs typeface="DM Sans Bold"/>
                    <a:sym typeface="DM Sans Bold"/>
                  </a:rPr>
                  <a:t>3</a:t>
                </a:r>
                <a:endParaRPr lang="en-US" sz="3086" b="1" dirty="0">
                  <a:solidFill>
                    <a:srgbClr val="FFFFFF"/>
                  </a:solidFill>
                  <a:latin typeface="DM Sans Bold"/>
                  <a:ea typeface="DM Sans Bold"/>
                  <a:cs typeface="DM Sans Bold"/>
                  <a:sym typeface="DM Sans Bold"/>
                </a:endParaRPr>
              </a:p>
            </p:txBody>
          </p:sp>
        </p:grpSp>
      </p:grpSp>
    </p:spTree>
  </p:cSld>
  <p:clrMapOvr>
    <a:masterClrMapping/>
  </p:clrMapOvr>
  <p:transition spd="slow">
    <p:cover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32A64">
                <a:alpha val="100000"/>
              </a:srgbClr>
            </a:gs>
            <a:gs pos="100000">
              <a:srgbClr val="414C94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067467" y="4349419"/>
            <a:ext cx="3648693" cy="3600104"/>
            <a:chOff x="0" y="0"/>
            <a:chExt cx="960973" cy="94817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60973" cy="948176"/>
            </a:xfrm>
            <a:custGeom>
              <a:avLst/>
              <a:gdLst/>
              <a:ahLst/>
              <a:cxnLst/>
              <a:rect l="l" t="t" r="r" b="b"/>
              <a:pathLst>
                <a:path w="960973" h="948176">
                  <a:moveTo>
                    <a:pt x="0" y="0"/>
                  </a:moveTo>
                  <a:lnTo>
                    <a:pt x="960973" y="0"/>
                  </a:lnTo>
                  <a:lnTo>
                    <a:pt x="960973" y="948176"/>
                  </a:lnTo>
                  <a:lnTo>
                    <a:pt x="0" y="94817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57150"/>
              <a:ext cx="960973" cy="8910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67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-1314761">
            <a:off x="5680419" y="6404287"/>
            <a:ext cx="19149891" cy="6989710"/>
          </a:xfrm>
          <a:custGeom>
            <a:avLst/>
            <a:gdLst/>
            <a:ahLst/>
            <a:cxnLst/>
            <a:rect l="l" t="t" r="r" b="b"/>
            <a:pathLst>
              <a:path w="19149891" h="6989710">
                <a:moveTo>
                  <a:pt x="0" y="0"/>
                </a:moveTo>
                <a:lnTo>
                  <a:pt x="19149891" y="0"/>
                </a:lnTo>
                <a:lnTo>
                  <a:pt x="19149891" y="6989711"/>
                </a:lnTo>
                <a:lnTo>
                  <a:pt x="0" y="698971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6" name="Freeform 6"/>
          <p:cNvSpPr/>
          <p:nvPr/>
        </p:nvSpPr>
        <p:spPr>
          <a:xfrm rot="1572293" flipV="1">
            <a:off x="3960635" y="-5525403"/>
            <a:ext cx="19149891" cy="6989710"/>
          </a:xfrm>
          <a:custGeom>
            <a:avLst/>
            <a:gdLst/>
            <a:ahLst/>
            <a:cxnLst/>
            <a:rect l="l" t="t" r="r" b="b"/>
            <a:pathLst>
              <a:path w="19149891" h="6989710">
                <a:moveTo>
                  <a:pt x="0" y="6989711"/>
                </a:moveTo>
                <a:lnTo>
                  <a:pt x="19149891" y="6989711"/>
                </a:lnTo>
                <a:lnTo>
                  <a:pt x="19149891" y="0"/>
                </a:lnTo>
                <a:lnTo>
                  <a:pt x="0" y="0"/>
                </a:lnTo>
                <a:lnTo>
                  <a:pt x="0" y="6989711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14179593" y="2261507"/>
            <a:ext cx="3451751" cy="6996793"/>
            <a:chOff x="0" y="0"/>
            <a:chExt cx="9398000" cy="19050000"/>
          </a:xfrm>
        </p:grpSpPr>
        <p:sp>
          <p:nvSpPr>
            <p:cNvPr id="8" name="Freeform 8"/>
            <p:cNvSpPr/>
            <p:nvPr/>
          </p:nvSpPr>
          <p:spPr>
            <a:xfrm>
              <a:off x="401955" y="301498"/>
              <a:ext cx="8566912" cy="18446877"/>
            </a:xfrm>
            <a:custGeom>
              <a:avLst/>
              <a:gdLst/>
              <a:ahLst/>
              <a:cxnLst/>
              <a:rect l="l" t="t" r="r" b="b"/>
              <a:pathLst>
                <a:path w="8566912" h="18446877">
                  <a:moveTo>
                    <a:pt x="7456551" y="18446877"/>
                  </a:moveTo>
                  <a:lnTo>
                    <a:pt x="1125220" y="18446877"/>
                  </a:lnTo>
                  <a:cubicBezTo>
                    <a:pt x="503809" y="18446877"/>
                    <a:pt x="0" y="17943067"/>
                    <a:pt x="0" y="17321657"/>
                  </a:cubicBezTo>
                  <a:lnTo>
                    <a:pt x="0" y="1085342"/>
                  </a:lnTo>
                  <a:cubicBezTo>
                    <a:pt x="0" y="485902"/>
                    <a:pt x="485902" y="0"/>
                    <a:pt x="1085342" y="0"/>
                  </a:cubicBezTo>
                  <a:lnTo>
                    <a:pt x="7504811" y="0"/>
                  </a:lnTo>
                  <a:cubicBezTo>
                    <a:pt x="8091424" y="0"/>
                    <a:pt x="8566912" y="475488"/>
                    <a:pt x="8566912" y="1062101"/>
                  </a:cubicBezTo>
                  <a:lnTo>
                    <a:pt x="8566912" y="17336515"/>
                  </a:lnTo>
                  <a:cubicBezTo>
                    <a:pt x="8566912" y="17949672"/>
                    <a:pt x="8069707" y="18446877"/>
                    <a:pt x="7456551" y="18446877"/>
                  </a:cubicBezTo>
                  <a:close/>
                </a:path>
              </a:pathLst>
            </a:custGeom>
            <a:blipFill>
              <a:blip r:embed="rId4"/>
              <a:stretch>
                <a:fillRect l="-4504" r="-4504"/>
              </a:stretch>
            </a:blipFill>
          </p:spPr>
          <p:txBody>
            <a:bodyPr/>
            <a:lstStyle/>
            <a:p>
              <a:endParaRPr lang="he-IL"/>
            </a:p>
          </p:txBody>
        </p:sp>
        <p:sp>
          <p:nvSpPr>
            <p:cNvPr id="9" name="Freeform 9"/>
            <p:cNvSpPr/>
            <p:nvPr/>
          </p:nvSpPr>
          <p:spPr>
            <a:xfrm>
              <a:off x="0" y="0"/>
              <a:ext cx="9398000" cy="19050000"/>
            </a:xfrm>
            <a:custGeom>
              <a:avLst/>
              <a:gdLst/>
              <a:ahLst/>
              <a:cxnLst/>
              <a:rect l="l" t="t" r="r" b="b"/>
              <a:pathLst>
                <a:path w="9398000" h="19050000">
                  <a:moveTo>
                    <a:pt x="9398000" y="19050000"/>
                  </a:moveTo>
                  <a:lnTo>
                    <a:pt x="0" y="19050000"/>
                  </a:lnTo>
                  <a:lnTo>
                    <a:pt x="0" y="0"/>
                  </a:lnTo>
                  <a:lnTo>
                    <a:pt x="9398000" y="0"/>
                  </a:lnTo>
                  <a:lnTo>
                    <a:pt x="9398000" y="19050000"/>
                  </a:lnTo>
                  <a:close/>
                </a:path>
              </a:pathLst>
            </a:custGeom>
            <a:blipFill>
              <a:blip r:embed="rId5"/>
              <a:stretch>
                <a:fillRect l="-42" r="-42"/>
              </a:stretch>
            </a:blipFill>
          </p:spPr>
          <p:txBody>
            <a:bodyPr/>
            <a:lstStyle/>
            <a:p>
              <a:endParaRPr lang="he-IL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028700" y="4349419"/>
            <a:ext cx="3648693" cy="3600104"/>
            <a:chOff x="0" y="0"/>
            <a:chExt cx="960973" cy="948176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960973" cy="948176"/>
            </a:xfrm>
            <a:custGeom>
              <a:avLst/>
              <a:gdLst/>
              <a:ahLst/>
              <a:cxnLst/>
              <a:rect l="l" t="t" r="r" b="b"/>
              <a:pathLst>
                <a:path w="960973" h="948176">
                  <a:moveTo>
                    <a:pt x="0" y="0"/>
                  </a:moveTo>
                  <a:lnTo>
                    <a:pt x="960973" y="0"/>
                  </a:lnTo>
                  <a:lnTo>
                    <a:pt x="960973" y="948176"/>
                  </a:lnTo>
                  <a:lnTo>
                    <a:pt x="0" y="94817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57150"/>
              <a:ext cx="960973" cy="8910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67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5590495" y="4349419"/>
            <a:ext cx="3648693" cy="3600104"/>
            <a:chOff x="0" y="0"/>
            <a:chExt cx="960973" cy="948176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960973" cy="948176"/>
            </a:xfrm>
            <a:custGeom>
              <a:avLst/>
              <a:gdLst/>
              <a:ahLst/>
              <a:cxnLst/>
              <a:rect l="l" t="t" r="r" b="b"/>
              <a:pathLst>
                <a:path w="960973" h="948176">
                  <a:moveTo>
                    <a:pt x="0" y="0"/>
                  </a:moveTo>
                  <a:lnTo>
                    <a:pt x="960973" y="0"/>
                  </a:lnTo>
                  <a:lnTo>
                    <a:pt x="960973" y="948176"/>
                  </a:lnTo>
                  <a:lnTo>
                    <a:pt x="0" y="94817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57150"/>
              <a:ext cx="960973" cy="8910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67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1002395" y="421998"/>
            <a:ext cx="16283211" cy="1495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700"/>
              </a:lnSpc>
              <a:spcBef>
                <a:spcPct val="0"/>
              </a:spcBef>
            </a:pPr>
            <a:r>
              <a:rPr lang="en-US" sz="6000" b="1" u="none" strike="noStrike">
                <a:solidFill>
                  <a:srgbClr val="FFFFFF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Our Goal:</a:t>
            </a:r>
          </a:p>
          <a:p>
            <a:pPr marL="0" lvl="0" indent="0" algn="ctr">
              <a:lnSpc>
                <a:spcPts val="5700"/>
              </a:lnSpc>
              <a:spcBef>
                <a:spcPct val="0"/>
              </a:spcBef>
            </a:pPr>
            <a:r>
              <a:rPr lang="en-US" sz="6000" u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Real-Time Posture Correction for Everyone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576668" y="2134778"/>
            <a:ext cx="13228201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 b="1" u="none" strike="noStrike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BodyTrack </a:t>
            </a:r>
            <a:r>
              <a:rPr lang="en-US" sz="3000" u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is an Android-based app that helps users improve their exercise technique — safely, effectively, and independently.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576668" y="8330523"/>
            <a:ext cx="13139492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u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We aim to reduce injuries, improve performance, and help users train confidently — just like having a personal coach in your pocket.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069274" y="3576827"/>
            <a:ext cx="2242989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 u="sng" strike="noStrike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Our mission: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296067" y="4787396"/>
            <a:ext cx="3191493" cy="2657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00"/>
              </a:lnSpc>
              <a:spcBef>
                <a:spcPct val="0"/>
              </a:spcBef>
            </a:pPr>
            <a:r>
              <a:rPr lang="en-US" sz="3000" u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Make smart coaching </a:t>
            </a:r>
            <a:r>
              <a:rPr lang="en-US" sz="3000" b="1" u="none" strike="noStrike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accessible to anyone</a:t>
            </a:r>
            <a:r>
              <a:rPr lang="en-US" sz="3000" u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, anywhere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239534" y="5054096"/>
            <a:ext cx="3227025" cy="2124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00"/>
              </a:lnSpc>
              <a:spcBef>
                <a:spcPct val="0"/>
              </a:spcBef>
            </a:pPr>
            <a:r>
              <a:rPr lang="en-US" sz="3000" u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Deliver </a:t>
            </a:r>
            <a:r>
              <a:rPr lang="en-US" sz="3000" b="1" u="none" strike="noStrike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real-time feedback</a:t>
            </a:r>
            <a:r>
              <a:rPr lang="en-US" sz="3000" u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on posture and joint alignment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5783759" y="4787396"/>
            <a:ext cx="3262164" cy="2657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00"/>
              </a:lnSpc>
              <a:spcBef>
                <a:spcPct val="0"/>
              </a:spcBef>
            </a:pPr>
            <a:r>
              <a:rPr lang="en-US" sz="3000" u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Use only the </a:t>
            </a:r>
            <a:r>
              <a:rPr lang="en-US" sz="3000" b="1" u="none" strike="noStrike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smartphone’s camera</a:t>
            </a:r>
            <a:r>
              <a:rPr lang="en-US" sz="3000" u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— no external hardware needed</a:t>
            </a:r>
          </a:p>
        </p:txBody>
      </p:sp>
      <p:grpSp>
        <p:nvGrpSpPr>
          <p:cNvPr id="39" name="Group 15">
            <a:extLst>
              <a:ext uri="{FF2B5EF4-FFF2-40B4-BE49-F238E27FC236}">
                <a16:creationId xmlns:a16="http://schemas.microsoft.com/office/drawing/2014/main" id="{859F6B5D-E248-BCF5-F2A8-1FE1EADD49C0}"/>
              </a:ext>
            </a:extLst>
          </p:cNvPr>
          <p:cNvGrpSpPr/>
          <p:nvPr/>
        </p:nvGrpSpPr>
        <p:grpSpPr>
          <a:xfrm>
            <a:off x="0" y="9703733"/>
            <a:ext cx="1030714" cy="697566"/>
            <a:chOff x="0" y="0"/>
            <a:chExt cx="1374285" cy="930087"/>
          </a:xfrm>
        </p:grpSpPr>
        <p:grpSp>
          <p:nvGrpSpPr>
            <p:cNvPr id="40" name="Group 16">
              <a:extLst>
                <a:ext uri="{FF2B5EF4-FFF2-40B4-BE49-F238E27FC236}">
                  <a16:creationId xmlns:a16="http://schemas.microsoft.com/office/drawing/2014/main" id="{F89D61A6-B68D-B1FF-7934-43CE2A83F1A2}"/>
                </a:ext>
              </a:extLst>
            </p:cNvPr>
            <p:cNvGrpSpPr/>
            <p:nvPr/>
          </p:nvGrpSpPr>
          <p:grpSpPr>
            <a:xfrm>
              <a:off x="0" y="0"/>
              <a:ext cx="176566" cy="777690"/>
              <a:chOff x="0" y="0"/>
              <a:chExt cx="34877" cy="153618"/>
            </a:xfrm>
          </p:grpSpPr>
          <p:sp>
            <p:nvSpPr>
              <p:cNvPr id="53" name="Freeform 17">
                <a:extLst>
                  <a:ext uri="{FF2B5EF4-FFF2-40B4-BE49-F238E27FC236}">
                    <a16:creationId xmlns:a16="http://schemas.microsoft.com/office/drawing/2014/main" id="{BC1D1EAC-C548-F84E-7103-CBDC026C43D4}"/>
                  </a:ext>
                </a:extLst>
              </p:cNvPr>
              <p:cNvSpPr/>
              <p:nvPr/>
            </p:nvSpPr>
            <p:spPr>
              <a:xfrm>
                <a:off x="0" y="0"/>
                <a:ext cx="34877" cy="153618"/>
              </a:xfrm>
              <a:custGeom>
                <a:avLst/>
                <a:gdLst/>
                <a:ahLst/>
                <a:cxnLst/>
                <a:rect l="l" t="t" r="r" b="b"/>
                <a:pathLst>
                  <a:path w="34877" h="153618">
                    <a:moveTo>
                      <a:pt x="0" y="0"/>
                    </a:moveTo>
                    <a:lnTo>
                      <a:pt x="34877" y="0"/>
                    </a:lnTo>
                    <a:lnTo>
                      <a:pt x="34877" y="153618"/>
                    </a:lnTo>
                    <a:lnTo>
                      <a:pt x="0" y="153618"/>
                    </a:lnTo>
                    <a:close/>
                  </a:path>
                </a:pathLst>
              </a:custGeom>
              <a:solidFill>
                <a:srgbClr val="FAFAFA"/>
              </a:solidFill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54" name="TextBox 18">
                <a:extLst>
                  <a:ext uri="{FF2B5EF4-FFF2-40B4-BE49-F238E27FC236}">
                    <a16:creationId xmlns:a16="http://schemas.microsoft.com/office/drawing/2014/main" id="{E5D50F54-4679-8539-08FE-ACE31F445A4A}"/>
                  </a:ext>
                </a:extLst>
              </p:cNvPr>
              <p:cNvSpPr txBox="1"/>
              <p:nvPr/>
            </p:nvSpPr>
            <p:spPr>
              <a:xfrm>
                <a:off x="0" y="57150"/>
                <a:ext cx="34877" cy="9646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67"/>
                  </a:lnSpc>
                </a:pPr>
                <a:endParaRPr/>
              </a:p>
            </p:txBody>
          </p:sp>
        </p:grpSp>
        <p:grpSp>
          <p:nvGrpSpPr>
            <p:cNvPr id="41" name="Group 19">
              <a:extLst>
                <a:ext uri="{FF2B5EF4-FFF2-40B4-BE49-F238E27FC236}">
                  <a16:creationId xmlns:a16="http://schemas.microsoft.com/office/drawing/2014/main" id="{65FE9C9A-D69D-C441-07DC-9C92AE1E4EE5}"/>
                </a:ext>
              </a:extLst>
            </p:cNvPr>
            <p:cNvGrpSpPr/>
            <p:nvPr/>
          </p:nvGrpSpPr>
          <p:grpSpPr>
            <a:xfrm>
              <a:off x="163866" y="0"/>
              <a:ext cx="176566" cy="777690"/>
              <a:chOff x="0" y="0"/>
              <a:chExt cx="34877" cy="153618"/>
            </a:xfrm>
          </p:grpSpPr>
          <p:sp>
            <p:nvSpPr>
              <p:cNvPr id="51" name="Freeform 20">
                <a:extLst>
                  <a:ext uri="{FF2B5EF4-FFF2-40B4-BE49-F238E27FC236}">
                    <a16:creationId xmlns:a16="http://schemas.microsoft.com/office/drawing/2014/main" id="{F2C9E080-A406-7A95-FD90-80B1F5EFC681}"/>
                  </a:ext>
                </a:extLst>
              </p:cNvPr>
              <p:cNvSpPr/>
              <p:nvPr/>
            </p:nvSpPr>
            <p:spPr>
              <a:xfrm>
                <a:off x="0" y="0"/>
                <a:ext cx="34877" cy="153618"/>
              </a:xfrm>
              <a:custGeom>
                <a:avLst/>
                <a:gdLst/>
                <a:ahLst/>
                <a:cxnLst/>
                <a:rect l="l" t="t" r="r" b="b"/>
                <a:pathLst>
                  <a:path w="34877" h="153618">
                    <a:moveTo>
                      <a:pt x="0" y="0"/>
                    </a:moveTo>
                    <a:lnTo>
                      <a:pt x="34877" y="0"/>
                    </a:lnTo>
                    <a:lnTo>
                      <a:pt x="34877" y="153618"/>
                    </a:lnTo>
                    <a:lnTo>
                      <a:pt x="0" y="153618"/>
                    </a:lnTo>
                    <a:close/>
                  </a:path>
                </a:pathLst>
              </a:custGeom>
              <a:solidFill>
                <a:srgbClr val="B4F0F7"/>
              </a:solidFill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52" name="TextBox 21">
                <a:extLst>
                  <a:ext uri="{FF2B5EF4-FFF2-40B4-BE49-F238E27FC236}">
                    <a16:creationId xmlns:a16="http://schemas.microsoft.com/office/drawing/2014/main" id="{A0BB0D69-43B9-6410-053A-5F81372FD4B7}"/>
                  </a:ext>
                </a:extLst>
              </p:cNvPr>
              <p:cNvSpPr txBox="1"/>
              <p:nvPr/>
            </p:nvSpPr>
            <p:spPr>
              <a:xfrm>
                <a:off x="0" y="57150"/>
                <a:ext cx="34877" cy="9646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67"/>
                  </a:lnSpc>
                </a:pPr>
                <a:endParaRPr/>
              </a:p>
            </p:txBody>
          </p:sp>
        </p:grpSp>
        <p:grpSp>
          <p:nvGrpSpPr>
            <p:cNvPr id="42" name="Group 22">
              <a:extLst>
                <a:ext uri="{FF2B5EF4-FFF2-40B4-BE49-F238E27FC236}">
                  <a16:creationId xmlns:a16="http://schemas.microsoft.com/office/drawing/2014/main" id="{809A3C1E-6009-219C-4BEA-7B9F87E3F3FD}"/>
                </a:ext>
              </a:extLst>
            </p:cNvPr>
            <p:cNvGrpSpPr/>
            <p:nvPr/>
          </p:nvGrpSpPr>
          <p:grpSpPr>
            <a:xfrm>
              <a:off x="327732" y="0"/>
              <a:ext cx="176566" cy="777690"/>
              <a:chOff x="0" y="0"/>
              <a:chExt cx="34877" cy="153618"/>
            </a:xfrm>
          </p:grpSpPr>
          <p:sp>
            <p:nvSpPr>
              <p:cNvPr id="49" name="Freeform 23">
                <a:extLst>
                  <a:ext uri="{FF2B5EF4-FFF2-40B4-BE49-F238E27FC236}">
                    <a16:creationId xmlns:a16="http://schemas.microsoft.com/office/drawing/2014/main" id="{7FF27ADC-DF9F-ED1C-921E-585F29895E2E}"/>
                  </a:ext>
                </a:extLst>
              </p:cNvPr>
              <p:cNvSpPr/>
              <p:nvPr/>
            </p:nvSpPr>
            <p:spPr>
              <a:xfrm>
                <a:off x="0" y="0"/>
                <a:ext cx="34877" cy="153618"/>
              </a:xfrm>
              <a:custGeom>
                <a:avLst/>
                <a:gdLst/>
                <a:ahLst/>
                <a:cxnLst/>
                <a:rect l="l" t="t" r="r" b="b"/>
                <a:pathLst>
                  <a:path w="34877" h="153618">
                    <a:moveTo>
                      <a:pt x="0" y="0"/>
                    </a:moveTo>
                    <a:lnTo>
                      <a:pt x="34877" y="0"/>
                    </a:lnTo>
                    <a:lnTo>
                      <a:pt x="34877" y="153618"/>
                    </a:lnTo>
                    <a:lnTo>
                      <a:pt x="0" y="153618"/>
                    </a:lnTo>
                    <a:close/>
                  </a:path>
                </a:pathLst>
              </a:custGeom>
              <a:solidFill>
                <a:srgbClr val="36E9FD"/>
              </a:solidFill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50" name="TextBox 24">
                <a:extLst>
                  <a:ext uri="{FF2B5EF4-FFF2-40B4-BE49-F238E27FC236}">
                    <a16:creationId xmlns:a16="http://schemas.microsoft.com/office/drawing/2014/main" id="{DCAB7A88-F7FF-BC53-CC6F-6AC4C3873DFD}"/>
                  </a:ext>
                </a:extLst>
              </p:cNvPr>
              <p:cNvSpPr txBox="1"/>
              <p:nvPr/>
            </p:nvSpPr>
            <p:spPr>
              <a:xfrm>
                <a:off x="0" y="57150"/>
                <a:ext cx="34877" cy="9646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67"/>
                  </a:lnSpc>
                </a:pPr>
                <a:endParaRPr/>
              </a:p>
            </p:txBody>
          </p:sp>
        </p:grpSp>
        <p:grpSp>
          <p:nvGrpSpPr>
            <p:cNvPr id="43" name="Group 25">
              <a:extLst>
                <a:ext uri="{FF2B5EF4-FFF2-40B4-BE49-F238E27FC236}">
                  <a16:creationId xmlns:a16="http://schemas.microsoft.com/office/drawing/2014/main" id="{E9E8577C-1400-0EAD-8C1D-64D9C3D4C453}"/>
                </a:ext>
              </a:extLst>
            </p:cNvPr>
            <p:cNvGrpSpPr/>
            <p:nvPr/>
          </p:nvGrpSpPr>
          <p:grpSpPr>
            <a:xfrm>
              <a:off x="491598" y="0"/>
              <a:ext cx="176566" cy="777690"/>
              <a:chOff x="0" y="0"/>
              <a:chExt cx="34877" cy="153618"/>
            </a:xfrm>
          </p:grpSpPr>
          <p:sp>
            <p:nvSpPr>
              <p:cNvPr id="47" name="Freeform 26">
                <a:extLst>
                  <a:ext uri="{FF2B5EF4-FFF2-40B4-BE49-F238E27FC236}">
                    <a16:creationId xmlns:a16="http://schemas.microsoft.com/office/drawing/2014/main" id="{A571D692-C28A-546A-3FBC-F8E824DE5D20}"/>
                  </a:ext>
                </a:extLst>
              </p:cNvPr>
              <p:cNvSpPr/>
              <p:nvPr/>
            </p:nvSpPr>
            <p:spPr>
              <a:xfrm>
                <a:off x="0" y="0"/>
                <a:ext cx="34877" cy="153618"/>
              </a:xfrm>
              <a:custGeom>
                <a:avLst/>
                <a:gdLst/>
                <a:ahLst/>
                <a:cxnLst/>
                <a:rect l="l" t="t" r="r" b="b"/>
                <a:pathLst>
                  <a:path w="34877" h="153618">
                    <a:moveTo>
                      <a:pt x="0" y="0"/>
                    </a:moveTo>
                    <a:lnTo>
                      <a:pt x="34877" y="0"/>
                    </a:lnTo>
                    <a:lnTo>
                      <a:pt x="34877" y="153618"/>
                    </a:lnTo>
                    <a:lnTo>
                      <a:pt x="0" y="153618"/>
                    </a:lnTo>
                    <a:close/>
                  </a:path>
                </a:pathLst>
              </a:custGeom>
              <a:solidFill>
                <a:srgbClr val="07A6B7"/>
              </a:solidFill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48" name="TextBox 27">
                <a:extLst>
                  <a:ext uri="{FF2B5EF4-FFF2-40B4-BE49-F238E27FC236}">
                    <a16:creationId xmlns:a16="http://schemas.microsoft.com/office/drawing/2014/main" id="{162EB838-1283-9727-5BCC-03134A7894DD}"/>
                  </a:ext>
                </a:extLst>
              </p:cNvPr>
              <p:cNvSpPr txBox="1"/>
              <p:nvPr/>
            </p:nvSpPr>
            <p:spPr>
              <a:xfrm>
                <a:off x="0" y="57150"/>
                <a:ext cx="34877" cy="9646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67"/>
                  </a:lnSpc>
                </a:pPr>
                <a:endParaRPr/>
              </a:p>
            </p:txBody>
          </p:sp>
        </p:grpSp>
        <p:grpSp>
          <p:nvGrpSpPr>
            <p:cNvPr id="44" name="Group 28">
              <a:extLst>
                <a:ext uri="{FF2B5EF4-FFF2-40B4-BE49-F238E27FC236}">
                  <a16:creationId xmlns:a16="http://schemas.microsoft.com/office/drawing/2014/main" id="{E1A6AD89-709B-AA5A-9BDF-1616CB477978}"/>
                </a:ext>
              </a:extLst>
            </p:cNvPr>
            <p:cNvGrpSpPr/>
            <p:nvPr/>
          </p:nvGrpSpPr>
          <p:grpSpPr>
            <a:xfrm>
              <a:off x="659383" y="0"/>
              <a:ext cx="714902" cy="930087"/>
              <a:chOff x="0" y="0"/>
              <a:chExt cx="141215" cy="183721"/>
            </a:xfrm>
          </p:grpSpPr>
          <p:sp>
            <p:nvSpPr>
              <p:cNvPr id="45" name="Freeform 29">
                <a:extLst>
                  <a:ext uri="{FF2B5EF4-FFF2-40B4-BE49-F238E27FC236}">
                    <a16:creationId xmlns:a16="http://schemas.microsoft.com/office/drawing/2014/main" id="{03EE4B6D-6CDC-AEA9-B811-E86AFFEB05CF}"/>
                  </a:ext>
                </a:extLst>
              </p:cNvPr>
              <p:cNvSpPr/>
              <p:nvPr/>
            </p:nvSpPr>
            <p:spPr>
              <a:xfrm>
                <a:off x="0" y="0"/>
                <a:ext cx="141215" cy="153618"/>
              </a:xfrm>
              <a:custGeom>
                <a:avLst/>
                <a:gdLst/>
                <a:ahLst/>
                <a:cxnLst/>
                <a:rect l="l" t="t" r="r" b="b"/>
                <a:pathLst>
                  <a:path w="141215" h="153618">
                    <a:moveTo>
                      <a:pt x="0" y="0"/>
                    </a:moveTo>
                    <a:lnTo>
                      <a:pt x="141215" y="0"/>
                    </a:lnTo>
                    <a:lnTo>
                      <a:pt x="141215" y="153618"/>
                    </a:lnTo>
                    <a:lnTo>
                      <a:pt x="0" y="153618"/>
                    </a:lnTo>
                    <a:close/>
                  </a:path>
                </a:pathLst>
              </a:custGeom>
              <a:solidFill>
                <a:srgbClr val="034768"/>
              </a:solidFill>
            </p:spPr>
            <p:txBody>
              <a:bodyPr/>
              <a:lstStyle/>
              <a:p>
                <a:pPr marL="0" algn="r" defTabSz="914400" rtl="1" eaLnBrk="1" latinLnBrk="0" hangingPunct="1"/>
                <a:endParaRPr lang="he-IL"/>
              </a:p>
            </p:txBody>
          </p:sp>
          <p:sp>
            <p:nvSpPr>
              <p:cNvPr id="46" name="TextBox 30">
                <a:extLst>
                  <a:ext uri="{FF2B5EF4-FFF2-40B4-BE49-F238E27FC236}">
                    <a16:creationId xmlns:a16="http://schemas.microsoft.com/office/drawing/2014/main" id="{B08B4D00-3C79-9B8B-B290-9A8F83B76A66}"/>
                  </a:ext>
                </a:extLst>
              </p:cNvPr>
              <p:cNvSpPr txBox="1"/>
              <p:nvPr/>
            </p:nvSpPr>
            <p:spPr>
              <a:xfrm>
                <a:off x="0" y="30103"/>
                <a:ext cx="141215" cy="153618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algn="ctr">
                  <a:lnSpc>
                    <a:spcPts val="1543"/>
                  </a:lnSpc>
                </a:pPr>
                <a:r>
                  <a:rPr lang="he-IL" sz="3086" b="1" dirty="0">
                    <a:solidFill>
                      <a:srgbClr val="FFFFFF"/>
                    </a:solidFill>
                    <a:latin typeface="DM Sans Bold"/>
                    <a:ea typeface="DM Sans Bold"/>
                    <a:cs typeface="DM Sans Bold"/>
                    <a:sym typeface="DM Sans Bold"/>
                  </a:rPr>
                  <a:t>4</a:t>
                </a:r>
                <a:endParaRPr lang="en-US" sz="3086" b="1" dirty="0">
                  <a:solidFill>
                    <a:srgbClr val="FFFFFF"/>
                  </a:solidFill>
                  <a:latin typeface="DM Sans Bold"/>
                  <a:ea typeface="DM Sans Bold"/>
                  <a:cs typeface="DM Sans Bold"/>
                  <a:sym typeface="DM Sans Bold"/>
                </a:endParaRPr>
              </a:p>
            </p:txBody>
          </p:sp>
        </p:grpSp>
      </p:grpSp>
    </p:spTree>
  </p:cSld>
  <p:clrMapOvr>
    <a:masterClrMapping/>
  </p:clrMapOvr>
  <p:transition spd="slow">
    <p:cover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361B70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582889">
            <a:off x="-4783694" y="7975014"/>
            <a:ext cx="19149891" cy="6989710"/>
          </a:xfrm>
          <a:custGeom>
            <a:avLst/>
            <a:gdLst/>
            <a:ahLst/>
            <a:cxnLst/>
            <a:rect l="l" t="t" r="r" b="b"/>
            <a:pathLst>
              <a:path w="19149891" h="6989710">
                <a:moveTo>
                  <a:pt x="0" y="0"/>
                </a:moveTo>
                <a:lnTo>
                  <a:pt x="19149891" y="0"/>
                </a:lnTo>
                <a:lnTo>
                  <a:pt x="19149891" y="6989710"/>
                </a:lnTo>
                <a:lnTo>
                  <a:pt x="0" y="69897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3" name="Freeform 3"/>
          <p:cNvSpPr/>
          <p:nvPr/>
        </p:nvSpPr>
        <p:spPr>
          <a:xfrm rot="1572293" flipV="1">
            <a:off x="3960635" y="-5525403"/>
            <a:ext cx="19149891" cy="6989710"/>
          </a:xfrm>
          <a:custGeom>
            <a:avLst/>
            <a:gdLst/>
            <a:ahLst/>
            <a:cxnLst/>
            <a:rect l="l" t="t" r="r" b="b"/>
            <a:pathLst>
              <a:path w="19149891" h="6989710">
                <a:moveTo>
                  <a:pt x="0" y="6989711"/>
                </a:moveTo>
                <a:lnTo>
                  <a:pt x="19149891" y="6989711"/>
                </a:lnTo>
                <a:lnTo>
                  <a:pt x="19149891" y="0"/>
                </a:lnTo>
                <a:lnTo>
                  <a:pt x="0" y="0"/>
                </a:lnTo>
                <a:lnTo>
                  <a:pt x="0" y="6989711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4401800" y="2628900"/>
            <a:ext cx="2637717" cy="2637717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810000" y="6350000"/>
                  </a:moveTo>
                  <a:lnTo>
                    <a:pt x="2540000" y="6350000"/>
                  </a:lnTo>
                  <a:cubicBezTo>
                    <a:pt x="1136650" y="6350000"/>
                    <a:pt x="0" y="5213350"/>
                    <a:pt x="0" y="3810000"/>
                  </a:cubicBezTo>
                  <a:lnTo>
                    <a:pt x="0" y="2540000"/>
                  </a:lnTo>
                  <a:cubicBezTo>
                    <a:pt x="0" y="1136650"/>
                    <a:pt x="1136650" y="0"/>
                    <a:pt x="2540000" y="0"/>
                  </a:cubicBezTo>
                  <a:lnTo>
                    <a:pt x="3810000" y="0"/>
                  </a:lnTo>
                  <a:cubicBezTo>
                    <a:pt x="5213350" y="0"/>
                    <a:pt x="6350000" y="1136650"/>
                    <a:pt x="6350000" y="2540000"/>
                  </a:cubicBezTo>
                  <a:lnTo>
                    <a:pt x="6350000" y="3810000"/>
                  </a:lnTo>
                  <a:cubicBezTo>
                    <a:pt x="6350000" y="5213350"/>
                    <a:pt x="5213350" y="6350000"/>
                    <a:pt x="3810000" y="6350000"/>
                  </a:cubicBez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he-IL"/>
            </a:p>
          </p:txBody>
        </p:sp>
        <p:sp>
          <p:nvSpPr>
            <p:cNvPr id="6" name="Freeform 6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810000" y="19050"/>
                  </a:moveTo>
                  <a:cubicBezTo>
                    <a:pt x="4150360" y="19050"/>
                    <a:pt x="4480560" y="85090"/>
                    <a:pt x="4791710" y="217170"/>
                  </a:cubicBezTo>
                  <a:cubicBezTo>
                    <a:pt x="5091430" y="344170"/>
                    <a:pt x="5361940" y="525780"/>
                    <a:pt x="5593080" y="756920"/>
                  </a:cubicBezTo>
                  <a:cubicBezTo>
                    <a:pt x="5824220" y="988060"/>
                    <a:pt x="6005830" y="1258570"/>
                    <a:pt x="6132830" y="1558290"/>
                  </a:cubicBezTo>
                  <a:cubicBezTo>
                    <a:pt x="6263640" y="1869440"/>
                    <a:pt x="6330950" y="2199640"/>
                    <a:pt x="6330950" y="2540000"/>
                  </a:cubicBezTo>
                  <a:lnTo>
                    <a:pt x="6330950" y="3810000"/>
                  </a:lnTo>
                  <a:cubicBezTo>
                    <a:pt x="6330950" y="4150360"/>
                    <a:pt x="6264910" y="4480560"/>
                    <a:pt x="6132830" y="4791710"/>
                  </a:cubicBezTo>
                  <a:cubicBezTo>
                    <a:pt x="6005830" y="5091430"/>
                    <a:pt x="5824220" y="5361940"/>
                    <a:pt x="5593080" y="5593080"/>
                  </a:cubicBezTo>
                  <a:cubicBezTo>
                    <a:pt x="5361940" y="5824220"/>
                    <a:pt x="5091430" y="6005830"/>
                    <a:pt x="4791710" y="6132830"/>
                  </a:cubicBezTo>
                  <a:cubicBezTo>
                    <a:pt x="4480560" y="6263640"/>
                    <a:pt x="4150360" y="6330950"/>
                    <a:pt x="3810000" y="6330950"/>
                  </a:cubicBezTo>
                  <a:lnTo>
                    <a:pt x="2540000" y="6330950"/>
                  </a:lnTo>
                  <a:cubicBezTo>
                    <a:pt x="2199640" y="6330950"/>
                    <a:pt x="1869440" y="6264910"/>
                    <a:pt x="1558290" y="6132830"/>
                  </a:cubicBezTo>
                  <a:cubicBezTo>
                    <a:pt x="1258570" y="6005830"/>
                    <a:pt x="988060" y="5824220"/>
                    <a:pt x="756920" y="5593080"/>
                  </a:cubicBezTo>
                  <a:cubicBezTo>
                    <a:pt x="525780" y="5361940"/>
                    <a:pt x="344170" y="5091430"/>
                    <a:pt x="217170" y="4791710"/>
                  </a:cubicBezTo>
                  <a:cubicBezTo>
                    <a:pt x="85090" y="4480560"/>
                    <a:pt x="19050" y="4150360"/>
                    <a:pt x="19050" y="3810000"/>
                  </a:cubicBezTo>
                  <a:lnTo>
                    <a:pt x="19050" y="2540000"/>
                  </a:lnTo>
                  <a:cubicBezTo>
                    <a:pt x="19050" y="2199640"/>
                    <a:pt x="85090" y="1869440"/>
                    <a:pt x="217170" y="1558290"/>
                  </a:cubicBezTo>
                  <a:cubicBezTo>
                    <a:pt x="344170" y="1258570"/>
                    <a:pt x="525780" y="988060"/>
                    <a:pt x="756920" y="756920"/>
                  </a:cubicBezTo>
                  <a:cubicBezTo>
                    <a:pt x="988060" y="525780"/>
                    <a:pt x="1258570" y="344170"/>
                    <a:pt x="1558290" y="217170"/>
                  </a:cubicBezTo>
                  <a:cubicBezTo>
                    <a:pt x="1869440" y="85090"/>
                    <a:pt x="2199640" y="19050"/>
                    <a:pt x="2540000" y="19050"/>
                  </a:cubicBezTo>
                  <a:lnTo>
                    <a:pt x="3810000" y="19050"/>
                  </a:lnTo>
                  <a:moveTo>
                    <a:pt x="3810000" y="0"/>
                  </a:moveTo>
                  <a:lnTo>
                    <a:pt x="2540000" y="0"/>
                  </a:lnTo>
                  <a:cubicBezTo>
                    <a:pt x="1136650" y="0"/>
                    <a:pt x="0" y="1136650"/>
                    <a:pt x="0" y="2540000"/>
                  </a:cubicBezTo>
                  <a:lnTo>
                    <a:pt x="0" y="3810000"/>
                  </a:lnTo>
                  <a:cubicBezTo>
                    <a:pt x="0" y="5213350"/>
                    <a:pt x="1136650" y="6350000"/>
                    <a:pt x="2540000" y="6350000"/>
                  </a:cubicBezTo>
                  <a:lnTo>
                    <a:pt x="3810000" y="6350000"/>
                  </a:lnTo>
                  <a:cubicBezTo>
                    <a:pt x="5213350" y="6350000"/>
                    <a:pt x="6350000" y="5213350"/>
                    <a:pt x="6350000" y="3810000"/>
                  </a:cubicBezTo>
                  <a:lnTo>
                    <a:pt x="6350000" y="2540000"/>
                  </a:lnTo>
                  <a:cubicBezTo>
                    <a:pt x="6350000" y="1136650"/>
                    <a:pt x="5213350" y="0"/>
                    <a:pt x="3810000" y="0"/>
                  </a:cubicBezTo>
                  <a:lnTo>
                    <a:pt x="3810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he-IL"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534578" y="1531677"/>
            <a:ext cx="14569901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u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BodyTrack is a real-time posture analysis system built as a </a:t>
            </a:r>
            <a:r>
              <a:rPr lang="en-US" sz="3000" b="1" u="none" strike="noStrike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mobile–cloud solution</a:t>
            </a:r>
            <a:r>
              <a:rPr lang="en-US" sz="3000" u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.</a:t>
            </a:r>
          </a:p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u="sng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Here’s what it does: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49304" y="2643309"/>
            <a:ext cx="9875896" cy="7810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6900"/>
              </a:lnSpc>
            </a:pPr>
            <a:r>
              <a:rPr lang="en-US" sz="3000" b="1" u="none" strike="noStrike" dirty="0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Captures</a:t>
            </a:r>
            <a:r>
              <a:rPr lang="en-US" sz="3000" u="none" strike="noStrike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live video from the phone’s camera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49304" y="3531947"/>
            <a:ext cx="10409296" cy="7810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6900"/>
              </a:lnSpc>
              <a:spcBef>
                <a:spcPct val="0"/>
              </a:spcBef>
            </a:pPr>
            <a:r>
              <a:rPr lang="en-US" sz="3000" b="1" u="none" strike="noStrike" dirty="0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Sends frames</a:t>
            </a:r>
            <a:r>
              <a:rPr lang="en-US" sz="3000" u="none" strike="noStrike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to a remote server for processing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49304" y="4417772"/>
            <a:ext cx="11476096" cy="7810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6900"/>
              </a:lnSpc>
              <a:spcBef>
                <a:spcPct val="0"/>
              </a:spcBef>
            </a:pPr>
            <a:r>
              <a:rPr lang="en-US" sz="3000" u="none" strike="noStrike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Server runs </a:t>
            </a:r>
            <a:r>
              <a:rPr lang="en-US" sz="3000" b="1" u="none" strike="noStrike" dirty="0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pose estimation</a:t>
            </a:r>
            <a:r>
              <a:rPr lang="en-US" sz="3000" u="none" strike="noStrike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and</a:t>
            </a:r>
            <a:r>
              <a:rPr lang="en-US" sz="3000" b="1" u="none" strike="noStrike" dirty="0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 biomechanical analysis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49304" y="5276204"/>
            <a:ext cx="14219296" cy="7810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6900"/>
              </a:lnSpc>
              <a:spcBef>
                <a:spcPct val="0"/>
              </a:spcBef>
            </a:pPr>
            <a:r>
              <a:rPr lang="en-US" sz="3000" u="none" strike="noStrike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If an error is found, the app gives </a:t>
            </a:r>
            <a:r>
              <a:rPr lang="en-US" sz="3000" b="1" u="none" strike="noStrike" dirty="0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instant feedback</a:t>
            </a:r>
            <a:r>
              <a:rPr lang="en-US" sz="3000" u="none" strike="noStrike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— visually and through audio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49304" y="6133454"/>
            <a:ext cx="11179448" cy="781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900"/>
              </a:lnSpc>
              <a:spcBef>
                <a:spcPct val="0"/>
              </a:spcBef>
            </a:pPr>
            <a:r>
              <a:rPr lang="en-US" sz="3000" u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At the end, a</a:t>
            </a:r>
            <a:r>
              <a:rPr lang="en-US" sz="3000" b="1" u="none" strike="noStrike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 summary report</a:t>
            </a:r>
            <a:r>
              <a:rPr lang="en-US" sz="3000" u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helps the user improve over time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36439" y="7870762"/>
            <a:ext cx="11496881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u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The app acts as a</a:t>
            </a:r>
            <a:r>
              <a:rPr lang="en-US" sz="3000" b="1" u="none" strike="noStrike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 virtual personal coach</a:t>
            </a:r>
            <a:r>
              <a:rPr lang="en-US" sz="3000" u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, guiding the user during strength exercises like squats, curls, and shoulder raises.</a:t>
            </a:r>
          </a:p>
        </p:txBody>
      </p:sp>
      <p:grpSp>
        <p:nvGrpSpPr>
          <p:cNvPr id="14" name="Group 14"/>
          <p:cNvGrpSpPr>
            <a:grpSpLocks noChangeAspect="1"/>
          </p:cNvGrpSpPr>
          <p:nvPr/>
        </p:nvGrpSpPr>
        <p:grpSpPr>
          <a:xfrm>
            <a:off x="12773977" y="6457304"/>
            <a:ext cx="5186028" cy="3710217"/>
            <a:chOff x="0" y="0"/>
            <a:chExt cx="4584192" cy="3279648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4584192" cy="3279648"/>
            </a:xfrm>
            <a:custGeom>
              <a:avLst/>
              <a:gdLst/>
              <a:ahLst/>
              <a:cxnLst/>
              <a:rect l="l" t="t" r="r" b="b"/>
              <a:pathLst>
                <a:path w="4584192" h="3279648">
                  <a:moveTo>
                    <a:pt x="4584192" y="3279648"/>
                  </a:moveTo>
                  <a:lnTo>
                    <a:pt x="0" y="3279648"/>
                  </a:lnTo>
                  <a:lnTo>
                    <a:pt x="0" y="0"/>
                  </a:lnTo>
                  <a:lnTo>
                    <a:pt x="4584192" y="0"/>
                  </a:lnTo>
                  <a:lnTo>
                    <a:pt x="4584192" y="3279648"/>
                  </a:lnTo>
                  <a:close/>
                </a:path>
              </a:pathLst>
            </a:custGeom>
            <a:blipFill>
              <a:blip r:embed="rId5"/>
              <a:stretch>
                <a:fillRect l="-29" r="-29"/>
              </a:stretch>
            </a:blipFill>
          </p:spPr>
          <p:txBody>
            <a:bodyPr/>
            <a:lstStyle/>
            <a:p>
              <a:endParaRPr lang="he-IL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63980" y="23119"/>
              <a:ext cx="4450362" cy="3189732"/>
            </a:xfrm>
            <a:custGeom>
              <a:avLst/>
              <a:gdLst/>
              <a:ahLst/>
              <a:cxnLst/>
              <a:rect l="l" t="t" r="r" b="b"/>
              <a:pathLst>
                <a:path w="4450362" h="3189732">
                  <a:moveTo>
                    <a:pt x="1683722" y="191573"/>
                  </a:moveTo>
                  <a:cubicBezTo>
                    <a:pt x="1630586" y="213467"/>
                    <a:pt x="1578238" y="237063"/>
                    <a:pt x="1526818" y="262011"/>
                  </a:cubicBezTo>
                  <a:cubicBezTo>
                    <a:pt x="1354653" y="345546"/>
                    <a:pt x="1184946" y="404118"/>
                    <a:pt x="990617" y="383530"/>
                  </a:cubicBezTo>
                  <a:cubicBezTo>
                    <a:pt x="739285" y="356903"/>
                    <a:pt x="448733" y="330008"/>
                    <a:pt x="269970" y="508681"/>
                  </a:cubicBezTo>
                  <a:cubicBezTo>
                    <a:pt x="138854" y="639732"/>
                    <a:pt x="113725" y="844052"/>
                    <a:pt x="132070" y="1028527"/>
                  </a:cubicBezTo>
                  <a:cubicBezTo>
                    <a:pt x="150414" y="1213003"/>
                    <a:pt x="204488" y="1394155"/>
                    <a:pt x="202568" y="1579531"/>
                  </a:cubicBezTo>
                  <a:cubicBezTo>
                    <a:pt x="200122" y="1815750"/>
                    <a:pt x="107385" y="2040354"/>
                    <a:pt x="55443" y="2270805"/>
                  </a:cubicBezTo>
                  <a:cubicBezTo>
                    <a:pt x="3500" y="2501255"/>
                    <a:pt x="0" y="2765828"/>
                    <a:pt x="150410" y="2947981"/>
                  </a:cubicBezTo>
                  <a:cubicBezTo>
                    <a:pt x="350030" y="3189732"/>
                    <a:pt x="727375" y="3179629"/>
                    <a:pt x="1023317" y="3076166"/>
                  </a:cubicBezTo>
                  <a:cubicBezTo>
                    <a:pt x="1319260" y="2972702"/>
                    <a:pt x="1596862" y="2797070"/>
                    <a:pt x="1909477" y="2773458"/>
                  </a:cubicBezTo>
                  <a:cubicBezTo>
                    <a:pt x="2389121" y="2737229"/>
                    <a:pt x="2833277" y="3066330"/>
                    <a:pt x="3314271" y="3062191"/>
                  </a:cubicBezTo>
                  <a:cubicBezTo>
                    <a:pt x="3922471" y="3056959"/>
                    <a:pt x="4427849" y="2465033"/>
                    <a:pt x="4439106" y="1856885"/>
                  </a:cubicBezTo>
                  <a:cubicBezTo>
                    <a:pt x="4450362" y="1248737"/>
                    <a:pt x="4043930" y="682399"/>
                    <a:pt x="3510131" y="390850"/>
                  </a:cubicBezTo>
                  <a:cubicBezTo>
                    <a:pt x="3230877" y="238328"/>
                    <a:pt x="2942566" y="89503"/>
                    <a:pt x="2623518" y="44904"/>
                  </a:cubicBezTo>
                  <a:cubicBezTo>
                    <a:pt x="2302293" y="0"/>
                    <a:pt x="1980719" y="69200"/>
                    <a:pt x="1683722" y="191573"/>
                  </a:cubicBezTo>
                  <a:close/>
                </a:path>
              </a:pathLst>
            </a:custGeom>
            <a:blipFill>
              <a:blip r:embed="rId6"/>
              <a:stretch>
                <a:fillRect t="-12871" b="-28937"/>
              </a:stretch>
            </a:blipFill>
          </p:spPr>
          <p:txBody>
            <a:bodyPr/>
            <a:lstStyle/>
            <a:p>
              <a:endParaRPr lang="he-IL"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1467949" y="425960"/>
            <a:ext cx="14665523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700"/>
              </a:lnSpc>
              <a:spcBef>
                <a:spcPct val="0"/>
              </a:spcBef>
            </a:pPr>
            <a:r>
              <a:rPr lang="en-US" sz="6000" b="1">
                <a:solidFill>
                  <a:srgbClr val="FFFFFF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H</a:t>
            </a:r>
            <a:r>
              <a:rPr lang="en-US" sz="6000" b="1" u="none" strike="noStrike">
                <a:solidFill>
                  <a:srgbClr val="FFFFFF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ow BodyTrack Works </a:t>
            </a:r>
            <a:r>
              <a:rPr lang="en-US" sz="6000" u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–</a:t>
            </a:r>
            <a:r>
              <a:rPr lang="en-US" sz="6000" b="1" u="none" strike="noStrike">
                <a:solidFill>
                  <a:srgbClr val="FFFFFF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 </a:t>
            </a:r>
            <a:r>
              <a:rPr lang="en-US" sz="6000" u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The Concept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534578" y="2227002"/>
            <a:ext cx="313730" cy="1301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1500"/>
              </a:lnSpc>
            </a:pPr>
            <a:r>
              <a:rPr lang="en-US" sz="5000" b="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1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530114" y="3062472"/>
            <a:ext cx="358155" cy="1301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1500"/>
              </a:lnSpc>
            </a:pPr>
            <a:r>
              <a:rPr lang="en-US" sz="5000" b="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2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514263" y="3936938"/>
            <a:ext cx="354360" cy="1301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1500"/>
              </a:lnSpc>
            </a:pPr>
            <a:r>
              <a:rPr lang="en-US" sz="5000" b="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3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506003" y="4810063"/>
            <a:ext cx="362620" cy="1301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1500"/>
              </a:lnSpc>
            </a:pPr>
            <a:r>
              <a:rPr lang="en-US" sz="5000" b="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4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536439" y="5683187"/>
            <a:ext cx="351830" cy="1301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1500"/>
              </a:lnSpc>
            </a:pPr>
            <a:r>
              <a:rPr lang="en-US" sz="5000" b="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5</a:t>
            </a:r>
          </a:p>
        </p:txBody>
      </p:sp>
      <p:grpSp>
        <p:nvGrpSpPr>
          <p:cNvPr id="39" name="Group 15">
            <a:extLst>
              <a:ext uri="{FF2B5EF4-FFF2-40B4-BE49-F238E27FC236}">
                <a16:creationId xmlns:a16="http://schemas.microsoft.com/office/drawing/2014/main" id="{CC759384-168A-B322-CE94-4B4310A75050}"/>
              </a:ext>
            </a:extLst>
          </p:cNvPr>
          <p:cNvGrpSpPr/>
          <p:nvPr/>
        </p:nvGrpSpPr>
        <p:grpSpPr>
          <a:xfrm>
            <a:off x="0" y="9703733"/>
            <a:ext cx="1030714" cy="697566"/>
            <a:chOff x="0" y="0"/>
            <a:chExt cx="1374285" cy="930087"/>
          </a:xfrm>
        </p:grpSpPr>
        <p:grpSp>
          <p:nvGrpSpPr>
            <p:cNvPr id="40" name="Group 16">
              <a:extLst>
                <a:ext uri="{FF2B5EF4-FFF2-40B4-BE49-F238E27FC236}">
                  <a16:creationId xmlns:a16="http://schemas.microsoft.com/office/drawing/2014/main" id="{F8C5736D-DCDE-471D-9DA5-0D3223632FF9}"/>
                </a:ext>
              </a:extLst>
            </p:cNvPr>
            <p:cNvGrpSpPr/>
            <p:nvPr/>
          </p:nvGrpSpPr>
          <p:grpSpPr>
            <a:xfrm>
              <a:off x="0" y="0"/>
              <a:ext cx="176566" cy="777690"/>
              <a:chOff x="0" y="0"/>
              <a:chExt cx="34877" cy="153618"/>
            </a:xfrm>
          </p:grpSpPr>
          <p:sp>
            <p:nvSpPr>
              <p:cNvPr id="53" name="Freeform 17">
                <a:extLst>
                  <a:ext uri="{FF2B5EF4-FFF2-40B4-BE49-F238E27FC236}">
                    <a16:creationId xmlns:a16="http://schemas.microsoft.com/office/drawing/2014/main" id="{08DADFE0-2CDA-68D2-A992-07CCBF0FE05A}"/>
                  </a:ext>
                </a:extLst>
              </p:cNvPr>
              <p:cNvSpPr/>
              <p:nvPr/>
            </p:nvSpPr>
            <p:spPr>
              <a:xfrm>
                <a:off x="0" y="0"/>
                <a:ext cx="34877" cy="153618"/>
              </a:xfrm>
              <a:custGeom>
                <a:avLst/>
                <a:gdLst/>
                <a:ahLst/>
                <a:cxnLst/>
                <a:rect l="l" t="t" r="r" b="b"/>
                <a:pathLst>
                  <a:path w="34877" h="153618">
                    <a:moveTo>
                      <a:pt x="0" y="0"/>
                    </a:moveTo>
                    <a:lnTo>
                      <a:pt x="34877" y="0"/>
                    </a:lnTo>
                    <a:lnTo>
                      <a:pt x="34877" y="153618"/>
                    </a:lnTo>
                    <a:lnTo>
                      <a:pt x="0" y="153618"/>
                    </a:lnTo>
                    <a:close/>
                  </a:path>
                </a:pathLst>
              </a:custGeom>
              <a:solidFill>
                <a:srgbClr val="FAFAFA"/>
              </a:solidFill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54" name="TextBox 18">
                <a:extLst>
                  <a:ext uri="{FF2B5EF4-FFF2-40B4-BE49-F238E27FC236}">
                    <a16:creationId xmlns:a16="http://schemas.microsoft.com/office/drawing/2014/main" id="{C7BB78E4-380D-9D1A-F9FB-F431BEDA1CEC}"/>
                  </a:ext>
                </a:extLst>
              </p:cNvPr>
              <p:cNvSpPr txBox="1"/>
              <p:nvPr/>
            </p:nvSpPr>
            <p:spPr>
              <a:xfrm>
                <a:off x="0" y="57150"/>
                <a:ext cx="34877" cy="9646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67"/>
                  </a:lnSpc>
                </a:pPr>
                <a:endParaRPr/>
              </a:p>
            </p:txBody>
          </p:sp>
        </p:grpSp>
        <p:grpSp>
          <p:nvGrpSpPr>
            <p:cNvPr id="41" name="Group 19">
              <a:extLst>
                <a:ext uri="{FF2B5EF4-FFF2-40B4-BE49-F238E27FC236}">
                  <a16:creationId xmlns:a16="http://schemas.microsoft.com/office/drawing/2014/main" id="{535FCF97-1CAE-0522-3162-273D32B43A01}"/>
                </a:ext>
              </a:extLst>
            </p:cNvPr>
            <p:cNvGrpSpPr/>
            <p:nvPr/>
          </p:nvGrpSpPr>
          <p:grpSpPr>
            <a:xfrm>
              <a:off x="163866" y="0"/>
              <a:ext cx="176566" cy="777690"/>
              <a:chOff x="0" y="0"/>
              <a:chExt cx="34877" cy="153618"/>
            </a:xfrm>
          </p:grpSpPr>
          <p:sp>
            <p:nvSpPr>
              <p:cNvPr id="51" name="Freeform 20">
                <a:extLst>
                  <a:ext uri="{FF2B5EF4-FFF2-40B4-BE49-F238E27FC236}">
                    <a16:creationId xmlns:a16="http://schemas.microsoft.com/office/drawing/2014/main" id="{7C98644A-EA2A-0BEA-C080-4CEE5AF962B3}"/>
                  </a:ext>
                </a:extLst>
              </p:cNvPr>
              <p:cNvSpPr/>
              <p:nvPr/>
            </p:nvSpPr>
            <p:spPr>
              <a:xfrm>
                <a:off x="0" y="0"/>
                <a:ext cx="34877" cy="153618"/>
              </a:xfrm>
              <a:custGeom>
                <a:avLst/>
                <a:gdLst/>
                <a:ahLst/>
                <a:cxnLst/>
                <a:rect l="l" t="t" r="r" b="b"/>
                <a:pathLst>
                  <a:path w="34877" h="153618">
                    <a:moveTo>
                      <a:pt x="0" y="0"/>
                    </a:moveTo>
                    <a:lnTo>
                      <a:pt x="34877" y="0"/>
                    </a:lnTo>
                    <a:lnTo>
                      <a:pt x="34877" y="153618"/>
                    </a:lnTo>
                    <a:lnTo>
                      <a:pt x="0" y="153618"/>
                    </a:lnTo>
                    <a:close/>
                  </a:path>
                </a:pathLst>
              </a:custGeom>
              <a:solidFill>
                <a:srgbClr val="B4F0F7"/>
              </a:solidFill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52" name="TextBox 21">
                <a:extLst>
                  <a:ext uri="{FF2B5EF4-FFF2-40B4-BE49-F238E27FC236}">
                    <a16:creationId xmlns:a16="http://schemas.microsoft.com/office/drawing/2014/main" id="{34C37ED6-E238-9522-75FE-67317B5E016D}"/>
                  </a:ext>
                </a:extLst>
              </p:cNvPr>
              <p:cNvSpPr txBox="1"/>
              <p:nvPr/>
            </p:nvSpPr>
            <p:spPr>
              <a:xfrm>
                <a:off x="0" y="57150"/>
                <a:ext cx="34877" cy="9646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67"/>
                  </a:lnSpc>
                </a:pPr>
                <a:endParaRPr/>
              </a:p>
            </p:txBody>
          </p:sp>
        </p:grpSp>
        <p:grpSp>
          <p:nvGrpSpPr>
            <p:cNvPr id="42" name="Group 22">
              <a:extLst>
                <a:ext uri="{FF2B5EF4-FFF2-40B4-BE49-F238E27FC236}">
                  <a16:creationId xmlns:a16="http://schemas.microsoft.com/office/drawing/2014/main" id="{762BF824-486D-40DA-B5C0-BA89FE857A5C}"/>
                </a:ext>
              </a:extLst>
            </p:cNvPr>
            <p:cNvGrpSpPr/>
            <p:nvPr/>
          </p:nvGrpSpPr>
          <p:grpSpPr>
            <a:xfrm>
              <a:off x="327732" y="0"/>
              <a:ext cx="176566" cy="777690"/>
              <a:chOff x="0" y="0"/>
              <a:chExt cx="34877" cy="153618"/>
            </a:xfrm>
          </p:grpSpPr>
          <p:sp>
            <p:nvSpPr>
              <p:cNvPr id="49" name="Freeform 23">
                <a:extLst>
                  <a:ext uri="{FF2B5EF4-FFF2-40B4-BE49-F238E27FC236}">
                    <a16:creationId xmlns:a16="http://schemas.microsoft.com/office/drawing/2014/main" id="{440DBE5A-EE7E-5246-4A02-24AE68E1F0D3}"/>
                  </a:ext>
                </a:extLst>
              </p:cNvPr>
              <p:cNvSpPr/>
              <p:nvPr/>
            </p:nvSpPr>
            <p:spPr>
              <a:xfrm>
                <a:off x="0" y="0"/>
                <a:ext cx="34877" cy="153618"/>
              </a:xfrm>
              <a:custGeom>
                <a:avLst/>
                <a:gdLst/>
                <a:ahLst/>
                <a:cxnLst/>
                <a:rect l="l" t="t" r="r" b="b"/>
                <a:pathLst>
                  <a:path w="34877" h="153618">
                    <a:moveTo>
                      <a:pt x="0" y="0"/>
                    </a:moveTo>
                    <a:lnTo>
                      <a:pt x="34877" y="0"/>
                    </a:lnTo>
                    <a:lnTo>
                      <a:pt x="34877" y="153618"/>
                    </a:lnTo>
                    <a:lnTo>
                      <a:pt x="0" y="153618"/>
                    </a:lnTo>
                    <a:close/>
                  </a:path>
                </a:pathLst>
              </a:custGeom>
              <a:solidFill>
                <a:srgbClr val="36E9FD"/>
              </a:solidFill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50" name="TextBox 24">
                <a:extLst>
                  <a:ext uri="{FF2B5EF4-FFF2-40B4-BE49-F238E27FC236}">
                    <a16:creationId xmlns:a16="http://schemas.microsoft.com/office/drawing/2014/main" id="{D714AFEE-9A50-BC6A-0A13-24354A729616}"/>
                  </a:ext>
                </a:extLst>
              </p:cNvPr>
              <p:cNvSpPr txBox="1"/>
              <p:nvPr/>
            </p:nvSpPr>
            <p:spPr>
              <a:xfrm>
                <a:off x="0" y="57150"/>
                <a:ext cx="34877" cy="9646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67"/>
                  </a:lnSpc>
                </a:pPr>
                <a:endParaRPr/>
              </a:p>
            </p:txBody>
          </p:sp>
        </p:grpSp>
        <p:grpSp>
          <p:nvGrpSpPr>
            <p:cNvPr id="43" name="Group 25">
              <a:extLst>
                <a:ext uri="{FF2B5EF4-FFF2-40B4-BE49-F238E27FC236}">
                  <a16:creationId xmlns:a16="http://schemas.microsoft.com/office/drawing/2014/main" id="{3081A1A4-0D99-75D2-22DE-F4F9EEB77927}"/>
                </a:ext>
              </a:extLst>
            </p:cNvPr>
            <p:cNvGrpSpPr/>
            <p:nvPr/>
          </p:nvGrpSpPr>
          <p:grpSpPr>
            <a:xfrm>
              <a:off x="491598" y="0"/>
              <a:ext cx="176566" cy="777690"/>
              <a:chOff x="0" y="0"/>
              <a:chExt cx="34877" cy="153618"/>
            </a:xfrm>
          </p:grpSpPr>
          <p:sp>
            <p:nvSpPr>
              <p:cNvPr id="47" name="Freeform 26">
                <a:extLst>
                  <a:ext uri="{FF2B5EF4-FFF2-40B4-BE49-F238E27FC236}">
                    <a16:creationId xmlns:a16="http://schemas.microsoft.com/office/drawing/2014/main" id="{41E83597-360D-12BE-BDA3-1EFFDA385C9E}"/>
                  </a:ext>
                </a:extLst>
              </p:cNvPr>
              <p:cNvSpPr/>
              <p:nvPr/>
            </p:nvSpPr>
            <p:spPr>
              <a:xfrm>
                <a:off x="0" y="0"/>
                <a:ext cx="34877" cy="153618"/>
              </a:xfrm>
              <a:custGeom>
                <a:avLst/>
                <a:gdLst/>
                <a:ahLst/>
                <a:cxnLst/>
                <a:rect l="l" t="t" r="r" b="b"/>
                <a:pathLst>
                  <a:path w="34877" h="153618">
                    <a:moveTo>
                      <a:pt x="0" y="0"/>
                    </a:moveTo>
                    <a:lnTo>
                      <a:pt x="34877" y="0"/>
                    </a:lnTo>
                    <a:lnTo>
                      <a:pt x="34877" y="153618"/>
                    </a:lnTo>
                    <a:lnTo>
                      <a:pt x="0" y="153618"/>
                    </a:lnTo>
                    <a:close/>
                  </a:path>
                </a:pathLst>
              </a:custGeom>
              <a:solidFill>
                <a:srgbClr val="07A6B7"/>
              </a:solidFill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48" name="TextBox 27">
                <a:extLst>
                  <a:ext uri="{FF2B5EF4-FFF2-40B4-BE49-F238E27FC236}">
                    <a16:creationId xmlns:a16="http://schemas.microsoft.com/office/drawing/2014/main" id="{05357941-6D30-CA59-85D0-C23600CD3928}"/>
                  </a:ext>
                </a:extLst>
              </p:cNvPr>
              <p:cNvSpPr txBox="1"/>
              <p:nvPr/>
            </p:nvSpPr>
            <p:spPr>
              <a:xfrm>
                <a:off x="0" y="57150"/>
                <a:ext cx="34877" cy="9646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67"/>
                  </a:lnSpc>
                </a:pPr>
                <a:endParaRPr/>
              </a:p>
            </p:txBody>
          </p:sp>
        </p:grpSp>
        <p:grpSp>
          <p:nvGrpSpPr>
            <p:cNvPr id="44" name="Group 28">
              <a:extLst>
                <a:ext uri="{FF2B5EF4-FFF2-40B4-BE49-F238E27FC236}">
                  <a16:creationId xmlns:a16="http://schemas.microsoft.com/office/drawing/2014/main" id="{CC3EEDE9-5B87-E8B5-CD98-E2AD4700D298}"/>
                </a:ext>
              </a:extLst>
            </p:cNvPr>
            <p:cNvGrpSpPr/>
            <p:nvPr/>
          </p:nvGrpSpPr>
          <p:grpSpPr>
            <a:xfrm>
              <a:off x="659383" y="0"/>
              <a:ext cx="714902" cy="930087"/>
              <a:chOff x="0" y="0"/>
              <a:chExt cx="141215" cy="183721"/>
            </a:xfrm>
          </p:grpSpPr>
          <p:sp>
            <p:nvSpPr>
              <p:cNvPr id="45" name="Freeform 29">
                <a:extLst>
                  <a:ext uri="{FF2B5EF4-FFF2-40B4-BE49-F238E27FC236}">
                    <a16:creationId xmlns:a16="http://schemas.microsoft.com/office/drawing/2014/main" id="{0C72DBBC-1B36-2FD9-9867-10E47CD77AB6}"/>
                  </a:ext>
                </a:extLst>
              </p:cNvPr>
              <p:cNvSpPr/>
              <p:nvPr/>
            </p:nvSpPr>
            <p:spPr>
              <a:xfrm>
                <a:off x="0" y="0"/>
                <a:ext cx="141215" cy="153618"/>
              </a:xfrm>
              <a:custGeom>
                <a:avLst/>
                <a:gdLst/>
                <a:ahLst/>
                <a:cxnLst/>
                <a:rect l="l" t="t" r="r" b="b"/>
                <a:pathLst>
                  <a:path w="141215" h="153618">
                    <a:moveTo>
                      <a:pt x="0" y="0"/>
                    </a:moveTo>
                    <a:lnTo>
                      <a:pt x="141215" y="0"/>
                    </a:lnTo>
                    <a:lnTo>
                      <a:pt x="141215" y="153618"/>
                    </a:lnTo>
                    <a:lnTo>
                      <a:pt x="0" y="153618"/>
                    </a:lnTo>
                    <a:close/>
                  </a:path>
                </a:pathLst>
              </a:custGeom>
              <a:solidFill>
                <a:srgbClr val="034768"/>
              </a:solidFill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46" name="TextBox 30">
                <a:extLst>
                  <a:ext uri="{FF2B5EF4-FFF2-40B4-BE49-F238E27FC236}">
                    <a16:creationId xmlns:a16="http://schemas.microsoft.com/office/drawing/2014/main" id="{A5B55CC0-FADA-FFD4-B2C3-C2FCE7DB8B47}"/>
                  </a:ext>
                </a:extLst>
              </p:cNvPr>
              <p:cNvSpPr txBox="1"/>
              <p:nvPr/>
            </p:nvSpPr>
            <p:spPr>
              <a:xfrm>
                <a:off x="0" y="30103"/>
                <a:ext cx="141215" cy="153618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algn="ctr">
                  <a:lnSpc>
                    <a:spcPts val="1543"/>
                  </a:lnSpc>
                </a:pPr>
                <a:r>
                  <a:rPr lang="he-IL" sz="3086" b="1" dirty="0">
                    <a:solidFill>
                      <a:srgbClr val="FFFFFF"/>
                    </a:solidFill>
                    <a:latin typeface="DM Sans Bold"/>
                    <a:ea typeface="DM Sans Bold"/>
                    <a:cs typeface="DM Sans Bold"/>
                    <a:sym typeface="DM Sans Bold"/>
                  </a:rPr>
                  <a:t>5</a:t>
                </a:r>
                <a:endParaRPr lang="en-US" sz="3086" b="1" dirty="0">
                  <a:solidFill>
                    <a:srgbClr val="FFFFFF"/>
                  </a:solidFill>
                  <a:latin typeface="DM Sans Bold"/>
                  <a:ea typeface="DM Sans Bold"/>
                  <a:cs typeface="DM Sans Bold"/>
                  <a:sym typeface="DM Sans Bold"/>
                </a:endParaRPr>
              </a:p>
            </p:txBody>
          </p:sp>
        </p:grpSp>
      </p:grpSp>
    </p:spTree>
  </p:cSld>
  <p:clrMapOvr>
    <a:masterClrMapping/>
  </p:clrMapOvr>
  <p:transition spd="slow">
    <p:cover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32A64">
                <a:alpha val="100000"/>
              </a:srgbClr>
            </a:gs>
            <a:gs pos="100000">
              <a:srgbClr val="414C94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314761">
            <a:off x="5680419" y="6404287"/>
            <a:ext cx="19149891" cy="6989710"/>
          </a:xfrm>
          <a:custGeom>
            <a:avLst/>
            <a:gdLst/>
            <a:ahLst/>
            <a:cxnLst/>
            <a:rect l="l" t="t" r="r" b="b"/>
            <a:pathLst>
              <a:path w="19149891" h="6989710">
                <a:moveTo>
                  <a:pt x="0" y="0"/>
                </a:moveTo>
                <a:lnTo>
                  <a:pt x="19149891" y="0"/>
                </a:lnTo>
                <a:lnTo>
                  <a:pt x="19149891" y="6989711"/>
                </a:lnTo>
                <a:lnTo>
                  <a:pt x="0" y="698971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3" name="Freeform 3"/>
          <p:cNvSpPr/>
          <p:nvPr/>
        </p:nvSpPr>
        <p:spPr>
          <a:xfrm rot="1572293" flipV="1">
            <a:off x="3960635" y="-5525403"/>
            <a:ext cx="19149891" cy="6989710"/>
          </a:xfrm>
          <a:custGeom>
            <a:avLst/>
            <a:gdLst/>
            <a:ahLst/>
            <a:cxnLst/>
            <a:rect l="l" t="t" r="r" b="b"/>
            <a:pathLst>
              <a:path w="19149891" h="6989710">
                <a:moveTo>
                  <a:pt x="0" y="6989711"/>
                </a:moveTo>
                <a:lnTo>
                  <a:pt x="19149891" y="6989711"/>
                </a:lnTo>
                <a:lnTo>
                  <a:pt x="19149891" y="0"/>
                </a:lnTo>
                <a:lnTo>
                  <a:pt x="0" y="0"/>
                </a:lnTo>
                <a:lnTo>
                  <a:pt x="0" y="6989711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4" name="TextBox 4"/>
          <p:cNvSpPr txBox="1"/>
          <p:nvPr/>
        </p:nvSpPr>
        <p:spPr>
          <a:xfrm>
            <a:off x="496630" y="2132293"/>
            <a:ext cx="17521171" cy="2657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BodyTrack is built as a </a:t>
            </a:r>
            <a:r>
              <a:rPr lang="en-US" sz="3000" b="1" strike="noStrike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modular client–server system</a:t>
            </a:r>
            <a:r>
              <a:rPr lang="en-US" sz="3000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:</a:t>
            </a:r>
          </a:p>
          <a:p>
            <a:pPr marL="647700" lvl="1" indent="-323850" algn="l">
              <a:lnSpc>
                <a:spcPts val="42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The</a:t>
            </a:r>
            <a:r>
              <a:rPr lang="en-US" sz="3000" b="1" strike="noStrike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 mobile app (client)</a:t>
            </a:r>
            <a:r>
              <a:rPr lang="en-US" sz="3000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handles the camera, UI, and displaying feedback</a:t>
            </a:r>
          </a:p>
          <a:p>
            <a:pPr marL="647700" lvl="1" indent="-323850" algn="l">
              <a:lnSpc>
                <a:spcPts val="42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The</a:t>
            </a:r>
            <a:r>
              <a:rPr lang="en-US" sz="3000" b="1" strike="noStrike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 server (backend)</a:t>
            </a:r>
            <a:r>
              <a:rPr lang="en-US" sz="3000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handles all pose analysis and biomechanical evaluation</a:t>
            </a:r>
          </a:p>
          <a:p>
            <a:pPr algn="l">
              <a:lnSpc>
                <a:spcPts val="4200"/>
              </a:lnSpc>
              <a:spcBef>
                <a:spcPct val="0"/>
              </a:spcBef>
            </a:pPr>
            <a:endParaRPr lang="en-US" sz="3000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This design keeps the app fast and responsive, while the server performs the heavy computation.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2226474" y="5609462"/>
            <a:ext cx="5591992" cy="2795996"/>
            <a:chOff x="0" y="0"/>
            <a:chExt cx="6350000" cy="3175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3175000"/>
            </a:xfrm>
            <a:custGeom>
              <a:avLst/>
              <a:gdLst/>
              <a:ahLst/>
              <a:cxnLst/>
              <a:rect l="l" t="t" r="r" b="b"/>
              <a:pathLst>
                <a:path w="6350000" h="3175000">
                  <a:moveTo>
                    <a:pt x="0" y="2286000"/>
                  </a:moveTo>
                  <a:lnTo>
                    <a:pt x="0" y="889000"/>
                  </a:lnTo>
                  <a:cubicBezTo>
                    <a:pt x="0" y="397510"/>
                    <a:pt x="397510" y="0"/>
                    <a:pt x="889000" y="0"/>
                  </a:cubicBezTo>
                  <a:lnTo>
                    <a:pt x="5461000" y="0"/>
                  </a:lnTo>
                  <a:cubicBezTo>
                    <a:pt x="5952490" y="0"/>
                    <a:pt x="6350000" y="397510"/>
                    <a:pt x="6350000" y="889000"/>
                  </a:cubicBezTo>
                  <a:lnTo>
                    <a:pt x="6350000" y="2286000"/>
                  </a:lnTo>
                  <a:cubicBezTo>
                    <a:pt x="6350000" y="2777490"/>
                    <a:pt x="5952490" y="3175000"/>
                    <a:pt x="5461000" y="3175000"/>
                  </a:cubicBezTo>
                  <a:lnTo>
                    <a:pt x="889000" y="3175000"/>
                  </a:lnTo>
                  <a:cubicBezTo>
                    <a:pt x="397510" y="3175000"/>
                    <a:pt x="0" y="2777490"/>
                    <a:pt x="0" y="2286000"/>
                  </a:cubicBezTo>
                  <a:close/>
                </a:path>
              </a:pathLst>
            </a:custGeom>
            <a:blipFill>
              <a:blip r:embed="rId4"/>
              <a:stretch>
                <a:fillRect t="-16625" b="-16625"/>
              </a:stretch>
            </a:blipFill>
          </p:spPr>
          <p:txBody>
            <a:bodyPr/>
            <a:lstStyle/>
            <a:p>
              <a:endParaRPr lang="he-IL"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2578951" y="425960"/>
            <a:ext cx="12443520" cy="1495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700"/>
              </a:lnSpc>
              <a:spcBef>
                <a:spcPct val="0"/>
              </a:spcBef>
            </a:pPr>
            <a:r>
              <a:rPr lang="en-US" sz="6000" b="1">
                <a:solidFill>
                  <a:srgbClr val="FFFFFF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System</a:t>
            </a:r>
            <a:r>
              <a:rPr lang="en-US" sz="6000" b="1" u="none" strike="noStrike">
                <a:solidFill>
                  <a:srgbClr val="FFFFFF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 Architecture:</a:t>
            </a:r>
          </a:p>
          <a:p>
            <a:pPr marL="0" lvl="0" indent="0" algn="ctr">
              <a:lnSpc>
                <a:spcPts val="5700"/>
              </a:lnSpc>
              <a:spcBef>
                <a:spcPct val="0"/>
              </a:spcBef>
            </a:pPr>
            <a:r>
              <a:rPr lang="en-US" sz="6000" u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Lightweight Client, Smart Server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96630" y="5000625"/>
            <a:ext cx="12188014" cy="4257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 u="none" strike="noStrike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Architecture layers:</a:t>
            </a:r>
          </a:p>
          <a:p>
            <a:pPr marL="647700" lvl="1" indent="-323850" algn="l">
              <a:lnSpc>
                <a:spcPts val="42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 b="1" u="none" strike="noStrike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Input Layer (Client):</a:t>
            </a:r>
            <a:r>
              <a:rPr lang="en-US" sz="3000" u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captures video frames</a:t>
            </a:r>
          </a:p>
          <a:p>
            <a:pPr marL="647700" lvl="1" indent="-323850" algn="l">
              <a:lnSpc>
                <a:spcPts val="42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 b="1" u="none" strike="noStrike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Analysis Layer (Server):</a:t>
            </a:r>
            <a:r>
              <a:rPr lang="en-US" sz="3000" u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pose detection, angle analysis, error detection</a:t>
            </a:r>
          </a:p>
          <a:p>
            <a:pPr marL="647700" lvl="1" indent="-323850" algn="l">
              <a:lnSpc>
                <a:spcPts val="42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 b="1" u="none" strike="noStrike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Presentation Layer (Client):</a:t>
            </a:r>
            <a:r>
              <a:rPr lang="en-US" sz="3000" u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displays feedback and session summary</a:t>
            </a:r>
          </a:p>
          <a:p>
            <a:pPr algn="l">
              <a:lnSpc>
                <a:spcPts val="4200"/>
              </a:lnSpc>
              <a:spcBef>
                <a:spcPct val="0"/>
              </a:spcBef>
            </a:pPr>
            <a:endParaRPr lang="en-US" sz="3000" u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u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This separation ensures real-time feedback and easy future updates.</a:t>
            </a:r>
          </a:p>
        </p:txBody>
      </p:sp>
      <p:grpSp>
        <p:nvGrpSpPr>
          <p:cNvPr id="25" name="Group 15">
            <a:extLst>
              <a:ext uri="{FF2B5EF4-FFF2-40B4-BE49-F238E27FC236}">
                <a16:creationId xmlns:a16="http://schemas.microsoft.com/office/drawing/2014/main" id="{E13669C7-C65F-F6C4-9801-605394CD90E7}"/>
              </a:ext>
            </a:extLst>
          </p:cNvPr>
          <p:cNvGrpSpPr/>
          <p:nvPr/>
        </p:nvGrpSpPr>
        <p:grpSpPr>
          <a:xfrm>
            <a:off x="0" y="9703733"/>
            <a:ext cx="1030714" cy="697566"/>
            <a:chOff x="0" y="0"/>
            <a:chExt cx="1374285" cy="930087"/>
          </a:xfrm>
        </p:grpSpPr>
        <p:grpSp>
          <p:nvGrpSpPr>
            <p:cNvPr id="26" name="Group 16">
              <a:extLst>
                <a:ext uri="{FF2B5EF4-FFF2-40B4-BE49-F238E27FC236}">
                  <a16:creationId xmlns:a16="http://schemas.microsoft.com/office/drawing/2014/main" id="{7D8E3824-0310-907F-F107-936A117E9158}"/>
                </a:ext>
              </a:extLst>
            </p:cNvPr>
            <p:cNvGrpSpPr/>
            <p:nvPr/>
          </p:nvGrpSpPr>
          <p:grpSpPr>
            <a:xfrm>
              <a:off x="0" y="0"/>
              <a:ext cx="176566" cy="777690"/>
              <a:chOff x="0" y="0"/>
              <a:chExt cx="34877" cy="153618"/>
            </a:xfrm>
          </p:grpSpPr>
          <p:sp>
            <p:nvSpPr>
              <p:cNvPr id="39" name="Freeform 17">
                <a:extLst>
                  <a:ext uri="{FF2B5EF4-FFF2-40B4-BE49-F238E27FC236}">
                    <a16:creationId xmlns:a16="http://schemas.microsoft.com/office/drawing/2014/main" id="{DD90953A-1203-89C2-C20F-2185BE210AE9}"/>
                  </a:ext>
                </a:extLst>
              </p:cNvPr>
              <p:cNvSpPr/>
              <p:nvPr/>
            </p:nvSpPr>
            <p:spPr>
              <a:xfrm>
                <a:off x="0" y="0"/>
                <a:ext cx="34877" cy="153618"/>
              </a:xfrm>
              <a:custGeom>
                <a:avLst/>
                <a:gdLst/>
                <a:ahLst/>
                <a:cxnLst/>
                <a:rect l="l" t="t" r="r" b="b"/>
                <a:pathLst>
                  <a:path w="34877" h="153618">
                    <a:moveTo>
                      <a:pt x="0" y="0"/>
                    </a:moveTo>
                    <a:lnTo>
                      <a:pt x="34877" y="0"/>
                    </a:lnTo>
                    <a:lnTo>
                      <a:pt x="34877" y="153618"/>
                    </a:lnTo>
                    <a:lnTo>
                      <a:pt x="0" y="153618"/>
                    </a:lnTo>
                    <a:close/>
                  </a:path>
                </a:pathLst>
              </a:custGeom>
              <a:solidFill>
                <a:srgbClr val="FAFAFA"/>
              </a:solidFill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40" name="TextBox 18">
                <a:extLst>
                  <a:ext uri="{FF2B5EF4-FFF2-40B4-BE49-F238E27FC236}">
                    <a16:creationId xmlns:a16="http://schemas.microsoft.com/office/drawing/2014/main" id="{F33BFE6B-593A-C9AC-4896-F52E32912326}"/>
                  </a:ext>
                </a:extLst>
              </p:cNvPr>
              <p:cNvSpPr txBox="1"/>
              <p:nvPr/>
            </p:nvSpPr>
            <p:spPr>
              <a:xfrm>
                <a:off x="0" y="57150"/>
                <a:ext cx="34877" cy="9646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67"/>
                  </a:lnSpc>
                </a:pPr>
                <a:endParaRPr/>
              </a:p>
            </p:txBody>
          </p:sp>
        </p:grpSp>
        <p:grpSp>
          <p:nvGrpSpPr>
            <p:cNvPr id="27" name="Group 19">
              <a:extLst>
                <a:ext uri="{FF2B5EF4-FFF2-40B4-BE49-F238E27FC236}">
                  <a16:creationId xmlns:a16="http://schemas.microsoft.com/office/drawing/2014/main" id="{8D494EFE-30DB-5D44-D979-E1F050FCDC17}"/>
                </a:ext>
              </a:extLst>
            </p:cNvPr>
            <p:cNvGrpSpPr/>
            <p:nvPr/>
          </p:nvGrpSpPr>
          <p:grpSpPr>
            <a:xfrm>
              <a:off x="163866" y="0"/>
              <a:ext cx="176566" cy="777690"/>
              <a:chOff x="0" y="0"/>
              <a:chExt cx="34877" cy="153618"/>
            </a:xfrm>
          </p:grpSpPr>
          <p:sp>
            <p:nvSpPr>
              <p:cNvPr id="37" name="Freeform 20">
                <a:extLst>
                  <a:ext uri="{FF2B5EF4-FFF2-40B4-BE49-F238E27FC236}">
                    <a16:creationId xmlns:a16="http://schemas.microsoft.com/office/drawing/2014/main" id="{57AA62C7-A609-E58F-1396-AAE8C68C9461}"/>
                  </a:ext>
                </a:extLst>
              </p:cNvPr>
              <p:cNvSpPr/>
              <p:nvPr/>
            </p:nvSpPr>
            <p:spPr>
              <a:xfrm>
                <a:off x="0" y="0"/>
                <a:ext cx="34877" cy="153618"/>
              </a:xfrm>
              <a:custGeom>
                <a:avLst/>
                <a:gdLst/>
                <a:ahLst/>
                <a:cxnLst/>
                <a:rect l="l" t="t" r="r" b="b"/>
                <a:pathLst>
                  <a:path w="34877" h="153618">
                    <a:moveTo>
                      <a:pt x="0" y="0"/>
                    </a:moveTo>
                    <a:lnTo>
                      <a:pt x="34877" y="0"/>
                    </a:lnTo>
                    <a:lnTo>
                      <a:pt x="34877" y="153618"/>
                    </a:lnTo>
                    <a:lnTo>
                      <a:pt x="0" y="153618"/>
                    </a:lnTo>
                    <a:close/>
                  </a:path>
                </a:pathLst>
              </a:custGeom>
              <a:solidFill>
                <a:srgbClr val="B4F0F7"/>
              </a:solidFill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38" name="TextBox 21">
                <a:extLst>
                  <a:ext uri="{FF2B5EF4-FFF2-40B4-BE49-F238E27FC236}">
                    <a16:creationId xmlns:a16="http://schemas.microsoft.com/office/drawing/2014/main" id="{43B56AFA-E3EA-4CDD-13A7-9174EB6C97D5}"/>
                  </a:ext>
                </a:extLst>
              </p:cNvPr>
              <p:cNvSpPr txBox="1"/>
              <p:nvPr/>
            </p:nvSpPr>
            <p:spPr>
              <a:xfrm>
                <a:off x="0" y="57150"/>
                <a:ext cx="34877" cy="9646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67"/>
                  </a:lnSpc>
                </a:pPr>
                <a:endParaRPr/>
              </a:p>
            </p:txBody>
          </p:sp>
        </p:grpSp>
        <p:grpSp>
          <p:nvGrpSpPr>
            <p:cNvPr id="28" name="Group 22">
              <a:extLst>
                <a:ext uri="{FF2B5EF4-FFF2-40B4-BE49-F238E27FC236}">
                  <a16:creationId xmlns:a16="http://schemas.microsoft.com/office/drawing/2014/main" id="{23FB2884-8769-AF49-5435-C9CD082032DD}"/>
                </a:ext>
              </a:extLst>
            </p:cNvPr>
            <p:cNvGrpSpPr/>
            <p:nvPr/>
          </p:nvGrpSpPr>
          <p:grpSpPr>
            <a:xfrm>
              <a:off x="327732" y="0"/>
              <a:ext cx="176566" cy="777690"/>
              <a:chOff x="0" y="0"/>
              <a:chExt cx="34877" cy="153618"/>
            </a:xfrm>
          </p:grpSpPr>
          <p:sp>
            <p:nvSpPr>
              <p:cNvPr id="35" name="Freeform 23">
                <a:extLst>
                  <a:ext uri="{FF2B5EF4-FFF2-40B4-BE49-F238E27FC236}">
                    <a16:creationId xmlns:a16="http://schemas.microsoft.com/office/drawing/2014/main" id="{D4AFA5BB-0008-2845-5AA4-E9149CE7CBC5}"/>
                  </a:ext>
                </a:extLst>
              </p:cNvPr>
              <p:cNvSpPr/>
              <p:nvPr/>
            </p:nvSpPr>
            <p:spPr>
              <a:xfrm>
                <a:off x="0" y="0"/>
                <a:ext cx="34877" cy="153618"/>
              </a:xfrm>
              <a:custGeom>
                <a:avLst/>
                <a:gdLst/>
                <a:ahLst/>
                <a:cxnLst/>
                <a:rect l="l" t="t" r="r" b="b"/>
                <a:pathLst>
                  <a:path w="34877" h="153618">
                    <a:moveTo>
                      <a:pt x="0" y="0"/>
                    </a:moveTo>
                    <a:lnTo>
                      <a:pt x="34877" y="0"/>
                    </a:lnTo>
                    <a:lnTo>
                      <a:pt x="34877" y="153618"/>
                    </a:lnTo>
                    <a:lnTo>
                      <a:pt x="0" y="153618"/>
                    </a:lnTo>
                    <a:close/>
                  </a:path>
                </a:pathLst>
              </a:custGeom>
              <a:solidFill>
                <a:srgbClr val="36E9FD"/>
              </a:solidFill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36" name="TextBox 24">
                <a:extLst>
                  <a:ext uri="{FF2B5EF4-FFF2-40B4-BE49-F238E27FC236}">
                    <a16:creationId xmlns:a16="http://schemas.microsoft.com/office/drawing/2014/main" id="{3E7A7F02-4559-0A87-3076-87E3AF8AE5B4}"/>
                  </a:ext>
                </a:extLst>
              </p:cNvPr>
              <p:cNvSpPr txBox="1"/>
              <p:nvPr/>
            </p:nvSpPr>
            <p:spPr>
              <a:xfrm>
                <a:off x="0" y="57150"/>
                <a:ext cx="34877" cy="9646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67"/>
                  </a:lnSpc>
                </a:pPr>
                <a:endParaRPr/>
              </a:p>
            </p:txBody>
          </p:sp>
        </p:grpSp>
        <p:grpSp>
          <p:nvGrpSpPr>
            <p:cNvPr id="29" name="Group 25">
              <a:extLst>
                <a:ext uri="{FF2B5EF4-FFF2-40B4-BE49-F238E27FC236}">
                  <a16:creationId xmlns:a16="http://schemas.microsoft.com/office/drawing/2014/main" id="{997F8302-0E5C-0D13-F064-6C4D39D466BC}"/>
                </a:ext>
              </a:extLst>
            </p:cNvPr>
            <p:cNvGrpSpPr/>
            <p:nvPr/>
          </p:nvGrpSpPr>
          <p:grpSpPr>
            <a:xfrm>
              <a:off x="491598" y="0"/>
              <a:ext cx="176566" cy="777690"/>
              <a:chOff x="0" y="0"/>
              <a:chExt cx="34877" cy="153618"/>
            </a:xfrm>
          </p:grpSpPr>
          <p:sp>
            <p:nvSpPr>
              <p:cNvPr id="33" name="Freeform 26">
                <a:extLst>
                  <a:ext uri="{FF2B5EF4-FFF2-40B4-BE49-F238E27FC236}">
                    <a16:creationId xmlns:a16="http://schemas.microsoft.com/office/drawing/2014/main" id="{921C9F28-DD2A-77E1-69F9-F72C74551454}"/>
                  </a:ext>
                </a:extLst>
              </p:cNvPr>
              <p:cNvSpPr/>
              <p:nvPr/>
            </p:nvSpPr>
            <p:spPr>
              <a:xfrm>
                <a:off x="0" y="0"/>
                <a:ext cx="34877" cy="153618"/>
              </a:xfrm>
              <a:custGeom>
                <a:avLst/>
                <a:gdLst/>
                <a:ahLst/>
                <a:cxnLst/>
                <a:rect l="l" t="t" r="r" b="b"/>
                <a:pathLst>
                  <a:path w="34877" h="153618">
                    <a:moveTo>
                      <a:pt x="0" y="0"/>
                    </a:moveTo>
                    <a:lnTo>
                      <a:pt x="34877" y="0"/>
                    </a:lnTo>
                    <a:lnTo>
                      <a:pt x="34877" y="153618"/>
                    </a:lnTo>
                    <a:lnTo>
                      <a:pt x="0" y="153618"/>
                    </a:lnTo>
                    <a:close/>
                  </a:path>
                </a:pathLst>
              </a:custGeom>
              <a:solidFill>
                <a:srgbClr val="07A6B7"/>
              </a:solidFill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34" name="TextBox 27">
                <a:extLst>
                  <a:ext uri="{FF2B5EF4-FFF2-40B4-BE49-F238E27FC236}">
                    <a16:creationId xmlns:a16="http://schemas.microsoft.com/office/drawing/2014/main" id="{5D6C8736-9FA5-6CED-7C70-97812FDE83D1}"/>
                  </a:ext>
                </a:extLst>
              </p:cNvPr>
              <p:cNvSpPr txBox="1"/>
              <p:nvPr/>
            </p:nvSpPr>
            <p:spPr>
              <a:xfrm>
                <a:off x="0" y="57150"/>
                <a:ext cx="34877" cy="9646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67"/>
                  </a:lnSpc>
                </a:pPr>
                <a:endParaRPr/>
              </a:p>
            </p:txBody>
          </p:sp>
        </p:grpSp>
        <p:grpSp>
          <p:nvGrpSpPr>
            <p:cNvPr id="30" name="Group 28">
              <a:extLst>
                <a:ext uri="{FF2B5EF4-FFF2-40B4-BE49-F238E27FC236}">
                  <a16:creationId xmlns:a16="http://schemas.microsoft.com/office/drawing/2014/main" id="{D3935B95-4D77-800D-1362-2916C2A471A7}"/>
                </a:ext>
              </a:extLst>
            </p:cNvPr>
            <p:cNvGrpSpPr/>
            <p:nvPr/>
          </p:nvGrpSpPr>
          <p:grpSpPr>
            <a:xfrm>
              <a:off x="659383" y="0"/>
              <a:ext cx="714902" cy="930087"/>
              <a:chOff x="0" y="0"/>
              <a:chExt cx="141215" cy="183721"/>
            </a:xfrm>
          </p:grpSpPr>
          <p:sp>
            <p:nvSpPr>
              <p:cNvPr id="31" name="Freeform 29">
                <a:extLst>
                  <a:ext uri="{FF2B5EF4-FFF2-40B4-BE49-F238E27FC236}">
                    <a16:creationId xmlns:a16="http://schemas.microsoft.com/office/drawing/2014/main" id="{3CDCFD80-EEFB-A9BA-9486-BAF0ADB91052}"/>
                  </a:ext>
                </a:extLst>
              </p:cNvPr>
              <p:cNvSpPr/>
              <p:nvPr/>
            </p:nvSpPr>
            <p:spPr>
              <a:xfrm>
                <a:off x="0" y="0"/>
                <a:ext cx="141215" cy="153618"/>
              </a:xfrm>
              <a:custGeom>
                <a:avLst/>
                <a:gdLst/>
                <a:ahLst/>
                <a:cxnLst/>
                <a:rect l="l" t="t" r="r" b="b"/>
                <a:pathLst>
                  <a:path w="141215" h="153618">
                    <a:moveTo>
                      <a:pt x="0" y="0"/>
                    </a:moveTo>
                    <a:lnTo>
                      <a:pt x="141215" y="0"/>
                    </a:lnTo>
                    <a:lnTo>
                      <a:pt x="141215" y="153618"/>
                    </a:lnTo>
                    <a:lnTo>
                      <a:pt x="0" y="153618"/>
                    </a:lnTo>
                    <a:close/>
                  </a:path>
                </a:pathLst>
              </a:custGeom>
              <a:solidFill>
                <a:srgbClr val="034768"/>
              </a:solidFill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32" name="TextBox 30">
                <a:extLst>
                  <a:ext uri="{FF2B5EF4-FFF2-40B4-BE49-F238E27FC236}">
                    <a16:creationId xmlns:a16="http://schemas.microsoft.com/office/drawing/2014/main" id="{1AEB579F-CC1B-BD6F-8E92-F389F0206435}"/>
                  </a:ext>
                </a:extLst>
              </p:cNvPr>
              <p:cNvSpPr txBox="1"/>
              <p:nvPr/>
            </p:nvSpPr>
            <p:spPr>
              <a:xfrm>
                <a:off x="0" y="30103"/>
                <a:ext cx="141215" cy="153618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algn="ctr">
                  <a:lnSpc>
                    <a:spcPts val="1543"/>
                  </a:lnSpc>
                </a:pPr>
                <a:r>
                  <a:rPr lang="he-IL" sz="3086" b="1" dirty="0">
                    <a:solidFill>
                      <a:srgbClr val="FFFFFF"/>
                    </a:solidFill>
                    <a:latin typeface="DM Sans Bold"/>
                    <a:ea typeface="DM Sans Bold"/>
                    <a:cs typeface="DM Sans Bold"/>
                    <a:sym typeface="DM Sans Bold"/>
                  </a:rPr>
                  <a:t>6</a:t>
                </a:r>
                <a:endParaRPr lang="en-US" sz="3086" b="1" dirty="0">
                  <a:solidFill>
                    <a:srgbClr val="FFFFFF"/>
                  </a:solidFill>
                  <a:latin typeface="DM Sans Bold"/>
                  <a:ea typeface="DM Sans Bold"/>
                  <a:cs typeface="DM Sans Bold"/>
                  <a:sym typeface="DM Sans Bold"/>
                </a:endParaRPr>
              </a:p>
            </p:txBody>
          </p:sp>
        </p:grpSp>
      </p:grpSp>
    </p:spTree>
  </p:cSld>
  <p:clrMapOvr>
    <a:masterClrMapping/>
  </p:clrMapOvr>
  <p:transition spd="slow">
    <p:cover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361B70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242831">
            <a:off x="-183072" y="9034920"/>
            <a:ext cx="19149891" cy="6989710"/>
          </a:xfrm>
          <a:custGeom>
            <a:avLst/>
            <a:gdLst/>
            <a:ahLst/>
            <a:cxnLst/>
            <a:rect l="l" t="t" r="r" b="b"/>
            <a:pathLst>
              <a:path w="19149891" h="6989710">
                <a:moveTo>
                  <a:pt x="0" y="0"/>
                </a:moveTo>
                <a:lnTo>
                  <a:pt x="19149891" y="0"/>
                </a:lnTo>
                <a:lnTo>
                  <a:pt x="19149891" y="6989711"/>
                </a:lnTo>
                <a:lnTo>
                  <a:pt x="0" y="698971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3" name="Freeform 3"/>
          <p:cNvSpPr/>
          <p:nvPr/>
        </p:nvSpPr>
        <p:spPr>
          <a:xfrm rot="-438710" flipV="1">
            <a:off x="-4529841" y="-5573153"/>
            <a:ext cx="19149891" cy="6989710"/>
          </a:xfrm>
          <a:custGeom>
            <a:avLst/>
            <a:gdLst/>
            <a:ahLst/>
            <a:cxnLst/>
            <a:rect l="l" t="t" r="r" b="b"/>
            <a:pathLst>
              <a:path w="19149891" h="6989710">
                <a:moveTo>
                  <a:pt x="0" y="6989710"/>
                </a:moveTo>
                <a:lnTo>
                  <a:pt x="19149891" y="6989710"/>
                </a:lnTo>
                <a:lnTo>
                  <a:pt x="19149891" y="0"/>
                </a:lnTo>
                <a:lnTo>
                  <a:pt x="0" y="0"/>
                </a:lnTo>
                <a:lnTo>
                  <a:pt x="0" y="6989710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4" name="TextBox 4"/>
          <p:cNvSpPr txBox="1"/>
          <p:nvPr/>
        </p:nvSpPr>
        <p:spPr>
          <a:xfrm>
            <a:off x="371475" y="428160"/>
            <a:ext cx="17545050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700"/>
              </a:lnSpc>
              <a:spcBef>
                <a:spcPct val="0"/>
              </a:spcBef>
            </a:pPr>
            <a:r>
              <a:rPr lang="en-US" sz="6000" b="1" u="none" strike="noStrike">
                <a:solidFill>
                  <a:srgbClr val="FFFFFF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How Data Moves: </a:t>
            </a:r>
            <a:r>
              <a:rPr lang="en-US" sz="6000" u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From Camera to Correction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741979" y="1523364"/>
            <a:ext cx="3024043" cy="3020766"/>
            <a:chOff x="0" y="0"/>
            <a:chExt cx="879094" cy="87814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79094" cy="878142"/>
            </a:xfrm>
            <a:custGeom>
              <a:avLst/>
              <a:gdLst/>
              <a:ahLst/>
              <a:cxnLst/>
              <a:rect l="l" t="t" r="r" b="b"/>
              <a:pathLst>
                <a:path w="879094" h="878142">
                  <a:moveTo>
                    <a:pt x="0" y="0"/>
                  </a:moveTo>
                  <a:lnTo>
                    <a:pt x="879094" y="0"/>
                  </a:lnTo>
                  <a:lnTo>
                    <a:pt x="879094" y="878142"/>
                  </a:lnTo>
                  <a:lnTo>
                    <a:pt x="0" y="87814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57150"/>
              <a:ext cx="879094" cy="8209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67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4021173" y="1523364"/>
            <a:ext cx="3024043" cy="3020766"/>
            <a:chOff x="0" y="0"/>
            <a:chExt cx="879094" cy="87814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79094" cy="878142"/>
            </a:xfrm>
            <a:custGeom>
              <a:avLst/>
              <a:gdLst/>
              <a:ahLst/>
              <a:cxnLst/>
              <a:rect l="l" t="t" r="r" b="b"/>
              <a:pathLst>
                <a:path w="879094" h="878142">
                  <a:moveTo>
                    <a:pt x="0" y="0"/>
                  </a:moveTo>
                  <a:lnTo>
                    <a:pt x="879094" y="0"/>
                  </a:lnTo>
                  <a:lnTo>
                    <a:pt x="879094" y="878142"/>
                  </a:lnTo>
                  <a:lnTo>
                    <a:pt x="0" y="87814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57150"/>
              <a:ext cx="879094" cy="8209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67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934514" y="1523364"/>
            <a:ext cx="3024043" cy="3020766"/>
            <a:chOff x="0" y="0"/>
            <a:chExt cx="879094" cy="87814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79094" cy="878142"/>
            </a:xfrm>
            <a:custGeom>
              <a:avLst/>
              <a:gdLst/>
              <a:ahLst/>
              <a:cxnLst/>
              <a:rect l="l" t="t" r="r" b="b"/>
              <a:pathLst>
                <a:path w="879094" h="878142">
                  <a:moveTo>
                    <a:pt x="0" y="0"/>
                  </a:moveTo>
                  <a:lnTo>
                    <a:pt x="879094" y="0"/>
                  </a:lnTo>
                  <a:lnTo>
                    <a:pt x="879094" y="878142"/>
                  </a:lnTo>
                  <a:lnTo>
                    <a:pt x="0" y="87814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57150"/>
              <a:ext cx="879094" cy="8209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67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5838246" y="1523364"/>
            <a:ext cx="3024043" cy="3020766"/>
            <a:chOff x="0" y="0"/>
            <a:chExt cx="879094" cy="878142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79094" cy="878142"/>
            </a:xfrm>
            <a:custGeom>
              <a:avLst/>
              <a:gdLst/>
              <a:ahLst/>
              <a:cxnLst/>
              <a:rect l="l" t="t" r="r" b="b"/>
              <a:pathLst>
                <a:path w="879094" h="878142">
                  <a:moveTo>
                    <a:pt x="0" y="0"/>
                  </a:moveTo>
                  <a:lnTo>
                    <a:pt x="879094" y="0"/>
                  </a:lnTo>
                  <a:lnTo>
                    <a:pt x="879094" y="878142"/>
                  </a:lnTo>
                  <a:lnTo>
                    <a:pt x="0" y="87814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57150"/>
              <a:ext cx="879094" cy="8209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67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740254" y="5586968"/>
            <a:ext cx="3024043" cy="3020766"/>
            <a:chOff x="0" y="0"/>
            <a:chExt cx="879094" cy="878142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79094" cy="878142"/>
            </a:xfrm>
            <a:custGeom>
              <a:avLst/>
              <a:gdLst/>
              <a:ahLst/>
              <a:cxnLst/>
              <a:rect l="l" t="t" r="r" b="b"/>
              <a:pathLst>
                <a:path w="879094" h="878142">
                  <a:moveTo>
                    <a:pt x="0" y="0"/>
                  </a:moveTo>
                  <a:lnTo>
                    <a:pt x="879094" y="0"/>
                  </a:lnTo>
                  <a:lnTo>
                    <a:pt x="879094" y="878142"/>
                  </a:lnTo>
                  <a:lnTo>
                    <a:pt x="0" y="87814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57150"/>
              <a:ext cx="879094" cy="8209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67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4019449" y="5586968"/>
            <a:ext cx="3024043" cy="3020766"/>
            <a:chOff x="0" y="0"/>
            <a:chExt cx="879094" cy="878142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79094" cy="878142"/>
            </a:xfrm>
            <a:custGeom>
              <a:avLst/>
              <a:gdLst/>
              <a:ahLst/>
              <a:cxnLst/>
              <a:rect l="l" t="t" r="r" b="b"/>
              <a:pathLst>
                <a:path w="879094" h="878142">
                  <a:moveTo>
                    <a:pt x="0" y="0"/>
                  </a:moveTo>
                  <a:lnTo>
                    <a:pt x="879094" y="0"/>
                  </a:lnTo>
                  <a:lnTo>
                    <a:pt x="879094" y="878142"/>
                  </a:lnTo>
                  <a:lnTo>
                    <a:pt x="0" y="87814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57150"/>
              <a:ext cx="879094" cy="8209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67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9932789" y="5586968"/>
            <a:ext cx="3024043" cy="3020766"/>
            <a:chOff x="0" y="0"/>
            <a:chExt cx="879094" cy="878142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79094" cy="878142"/>
            </a:xfrm>
            <a:custGeom>
              <a:avLst/>
              <a:gdLst/>
              <a:ahLst/>
              <a:cxnLst/>
              <a:rect l="l" t="t" r="r" b="b"/>
              <a:pathLst>
                <a:path w="879094" h="878142">
                  <a:moveTo>
                    <a:pt x="0" y="0"/>
                  </a:moveTo>
                  <a:lnTo>
                    <a:pt x="879094" y="0"/>
                  </a:lnTo>
                  <a:lnTo>
                    <a:pt x="879094" y="878142"/>
                  </a:lnTo>
                  <a:lnTo>
                    <a:pt x="0" y="87814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57150"/>
              <a:ext cx="879094" cy="8209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67"/>
                </a:lnSpc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5836522" y="5586968"/>
            <a:ext cx="3024043" cy="3020766"/>
            <a:chOff x="0" y="0"/>
            <a:chExt cx="879094" cy="878142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79094" cy="878142"/>
            </a:xfrm>
            <a:custGeom>
              <a:avLst/>
              <a:gdLst/>
              <a:ahLst/>
              <a:cxnLst/>
              <a:rect l="l" t="t" r="r" b="b"/>
              <a:pathLst>
                <a:path w="879094" h="878142">
                  <a:moveTo>
                    <a:pt x="0" y="0"/>
                  </a:moveTo>
                  <a:lnTo>
                    <a:pt x="879094" y="0"/>
                  </a:lnTo>
                  <a:lnTo>
                    <a:pt x="879094" y="878142"/>
                  </a:lnTo>
                  <a:lnTo>
                    <a:pt x="0" y="87814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57150"/>
              <a:ext cx="879094" cy="8209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67"/>
                </a:lnSpc>
              </a:pPr>
              <a:endParaRPr/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1867967" y="1868934"/>
            <a:ext cx="2768619" cy="2124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00"/>
              </a:lnSpc>
              <a:spcBef>
                <a:spcPct val="0"/>
              </a:spcBef>
            </a:pPr>
            <a:r>
              <a:rPr lang="en-US" sz="3000" b="1" u="none" strike="noStrike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User starts session</a:t>
            </a:r>
            <a:r>
              <a:rPr lang="en-US" sz="3000" u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and selects an exercise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5964234" y="1671672"/>
            <a:ext cx="2768619" cy="2657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The </a:t>
            </a:r>
            <a:r>
              <a:rPr lang="en-US" sz="3000" b="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cam</a:t>
            </a:r>
            <a:r>
              <a:rPr lang="en-US" sz="3000" b="1" u="none" strike="noStrike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era captures frames</a:t>
            </a:r>
            <a:r>
              <a:rPr lang="en-US" sz="3000" u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of the user during movement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0062439" y="2135634"/>
            <a:ext cx="2768619" cy="1590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F</a:t>
            </a:r>
            <a:r>
              <a:rPr lang="en-US" sz="3000" u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rames are </a:t>
            </a:r>
            <a:r>
              <a:rPr lang="en-US" sz="3000" b="1" u="none" strike="noStrike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sent to the cloud server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4168232" y="1868934"/>
            <a:ext cx="2768619" cy="2124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The </a:t>
            </a:r>
            <a:r>
              <a:rPr lang="en-US" sz="3000" u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server performs </a:t>
            </a:r>
            <a:r>
              <a:rPr lang="en-US" sz="3000" b="1" u="none" strike="noStrike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pose estimation</a:t>
            </a:r>
            <a:r>
              <a:rPr lang="en-US" sz="3000" u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to detect joints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4148886" y="5735276"/>
            <a:ext cx="2768619" cy="2657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00"/>
              </a:lnSpc>
              <a:spcBef>
                <a:spcPct val="0"/>
              </a:spcBef>
            </a:pPr>
            <a:r>
              <a:rPr lang="en-US" sz="3000" b="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Join</a:t>
            </a:r>
            <a:r>
              <a:rPr lang="en-US" sz="3000" b="1" u="none" strike="noStrike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t angles and movement phases</a:t>
            </a:r>
            <a:r>
              <a:rPr lang="en-US" sz="3000" u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are calculated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0062226" y="5735276"/>
            <a:ext cx="2768619" cy="2657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Po</a:t>
            </a:r>
            <a:r>
              <a:rPr lang="en-US" sz="3000" u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sture is compared to </a:t>
            </a:r>
            <a:r>
              <a:rPr lang="en-US" sz="3000" b="1" u="none" strike="noStrike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biomechanical reference models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5973546" y="5735276"/>
            <a:ext cx="2768619" cy="2657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If </a:t>
            </a:r>
            <a:r>
              <a:rPr lang="en-US" sz="3000" u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errors are found, </a:t>
            </a:r>
            <a:r>
              <a:rPr lang="en-US" sz="3000" b="1" u="none" strike="noStrike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feedback is sent back</a:t>
            </a:r>
            <a:r>
              <a:rPr lang="en-US" sz="3000" u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immediately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852377" y="5718380"/>
            <a:ext cx="2768619" cy="2657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Aft</a:t>
            </a:r>
            <a:r>
              <a:rPr lang="en-US" sz="3000" u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er the session, a </a:t>
            </a:r>
            <a:r>
              <a:rPr lang="en-US" sz="3000" b="1" u="none" strike="noStrike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summary report</a:t>
            </a:r>
            <a:r>
              <a:rPr lang="en-US" sz="3000" u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is generated</a:t>
            </a:r>
          </a:p>
        </p:txBody>
      </p:sp>
      <p:sp>
        <p:nvSpPr>
          <p:cNvPr id="37" name="AutoShape 37"/>
          <p:cNvSpPr/>
          <p:nvPr/>
        </p:nvSpPr>
        <p:spPr>
          <a:xfrm flipV="1">
            <a:off x="4952999" y="3009900"/>
            <a:ext cx="685801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pPr marL="0" algn="r" defTabSz="914400" rtl="1" eaLnBrk="1" latinLnBrk="0" hangingPunct="1"/>
            <a:endParaRPr lang="he-IL"/>
          </a:p>
        </p:txBody>
      </p:sp>
      <p:sp>
        <p:nvSpPr>
          <p:cNvPr id="44" name="TextBox 44"/>
          <p:cNvSpPr txBox="1"/>
          <p:nvPr/>
        </p:nvSpPr>
        <p:spPr>
          <a:xfrm>
            <a:off x="428428" y="9093509"/>
            <a:ext cx="17431143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This flow</a:t>
            </a:r>
            <a:r>
              <a:rPr lang="en-US" sz="3000" u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happens continuously during training — allowing </a:t>
            </a:r>
            <a:r>
              <a:rPr lang="en-US" sz="3000" b="1" u="none" strike="noStrike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live corrections</a:t>
            </a:r>
            <a:r>
              <a:rPr lang="en-US" sz="3000" u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.</a:t>
            </a:r>
          </a:p>
        </p:txBody>
      </p:sp>
      <p:grpSp>
        <p:nvGrpSpPr>
          <p:cNvPr id="61" name="Group 15">
            <a:extLst>
              <a:ext uri="{FF2B5EF4-FFF2-40B4-BE49-F238E27FC236}">
                <a16:creationId xmlns:a16="http://schemas.microsoft.com/office/drawing/2014/main" id="{CAB5A5C5-C307-8009-1CC8-0D14159A18D7}"/>
              </a:ext>
            </a:extLst>
          </p:cNvPr>
          <p:cNvGrpSpPr/>
          <p:nvPr/>
        </p:nvGrpSpPr>
        <p:grpSpPr>
          <a:xfrm>
            <a:off x="0" y="9703733"/>
            <a:ext cx="1030714" cy="697566"/>
            <a:chOff x="0" y="0"/>
            <a:chExt cx="1374285" cy="930087"/>
          </a:xfrm>
        </p:grpSpPr>
        <p:grpSp>
          <p:nvGrpSpPr>
            <p:cNvPr id="62" name="Group 16">
              <a:extLst>
                <a:ext uri="{FF2B5EF4-FFF2-40B4-BE49-F238E27FC236}">
                  <a16:creationId xmlns:a16="http://schemas.microsoft.com/office/drawing/2014/main" id="{4FE79100-6254-0254-C8F7-1F1272FF7ECE}"/>
                </a:ext>
              </a:extLst>
            </p:cNvPr>
            <p:cNvGrpSpPr/>
            <p:nvPr/>
          </p:nvGrpSpPr>
          <p:grpSpPr>
            <a:xfrm>
              <a:off x="0" y="0"/>
              <a:ext cx="176566" cy="777690"/>
              <a:chOff x="0" y="0"/>
              <a:chExt cx="34877" cy="153618"/>
            </a:xfrm>
          </p:grpSpPr>
          <p:sp>
            <p:nvSpPr>
              <p:cNvPr id="75" name="Freeform 17">
                <a:extLst>
                  <a:ext uri="{FF2B5EF4-FFF2-40B4-BE49-F238E27FC236}">
                    <a16:creationId xmlns:a16="http://schemas.microsoft.com/office/drawing/2014/main" id="{64C99DFC-6971-C93E-C4F3-375877905BCF}"/>
                  </a:ext>
                </a:extLst>
              </p:cNvPr>
              <p:cNvSpPr/>
              <p:nvPr/>
            </p:nvSpPr>
            <p:spPr>
              <a:xfrm>
                <a:off x="0" y="0"/>
                <a:ext cx="34877" cy="153618"/>
              </a:xfrm>
              <a:custGeom>
                <a:avLst/>
                <a:gdLst/>
                <a:ahLst/>
                <a:cxnLst/>
                <a:rect l="l" t="t" r="r" b="b"/>
                <a:pathLst>
                  <a:path w="34877" h="153618">
                    <a:moveTo>
                      <a:pt x="0" y="0"/>
                    </a:moveTo>
                    <a:lnTo>
                      <a:pt x="34877" y="0"/>
                    </a:lnTo>
                    <a:lnTo>
                      <a:pt x="34877" y="153618"/>
                    </a:lnTo>
                    <a:lnTo>
                      <a:pt x="0" y="153618"/>
                    </a:lnTo>
                    <a:close/>
                  </a:path>
                </a:pathLst>
              </a:custGeom>
              <a:solidFill>
                <a:srgbClr val="FAFAFA"/>
              </a:solidFill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76" name="TextBox 18">
                <a:extLst>
                  <a:ext uri="{FF2B5EF4-FFF2-40B4-BE49-F238E27FC236}">
                    <a16:creationId xmlns:a16="http://schemas.microsoft.com/office/drawing/2014/main" id="{2461F5F7-63BE-6BAE-09A0-B368E0F1A6A8}"/>
                  </a:ext>
                </a:extLst>
              </p:cNvPr>
              <p:cNvSpPr txBox="1"/>
              <p:nvPr/>
            </p:nvSpPr>
            <p:spPr>
              <a:xfrm>
                <a:off x="0" y="57150"/>
                <a:ext cx="34877" cy="9646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67"/>
                  </a:lnSpc>
                </a:pPr>
                <a:endParaRPr/>
              </a:p>
            </p:txBody>
          </p:sp>
        </p:grpSp>
        <p:grpSp>
          <p:nvGrpSpPr>
            <p:cNvPr id="63" name="Group 19">
              <a:extLst>
                <a:ext uri="{FF2B5EF4-FFF2-40B4-BE49-F238E27FC236}">
                  <a16:creationId xmlns:a16="http://schemas.microsoft.com/office/drawing/2014/main" id="{86727F11-720F-392A-2BB8-3FB343A833AD}"/>
                </a:ext>
              </a:extLst>
            </p:cNvPr>
            <p:cNvGrpSpPr/>
            <p:nvPr/>
          </p:nvGrpSpPr>
          <p:grpSpPr>
            <a:xfrm>
              <a:off x="163866" y="0"/>
              <a:ext cx="176566" cy="777690"/>
              <a:chOff x="0" y="0"/>
              <a:chExt cx="34877" cy="153618"/>
            </a:xfrm>
          </p:grpSpPr>
          <p:sp>
            <p:nvSpPr>
              <p:cNvPr id="73" name="Freeform 20">
                <a:extLst>
                  <a:ext uri="{FF2B5EF4-FFF2-40B4-BE49-F238E27FC236}">
                    <a16:creationId xmlns:a16="http://schemas.microsoft.com/office/drawing/2014/main" id="{4C6A72DD-4DBA-745A-C12D-775FA11CB62D}"/>
                  </a:ext>
                </a:extLst>
              </p:cNvPr>
              <p:cNvSpPr/>
              <p:nvPr/>
            </p:nvSpPr>
            <p:spPr>
              <a:xfrm>
                <a:off x="0" y="0"/>
                <a:ext cx="34877" cy="153618"/>
              </a:xfrm>
              <a:custGeom>
                <a:avLst/>
                <a:gdLst/>
                <a:ahLst/>
                <a:cxnLst/>
                <a:rect l="l" t="t" r="r" b="b"/>
                <a:pathLst>
                  <a:path w="34877" h="153618">
                    <a:moveTo>
                      <a:pt x="0" y="0"/>
                    </a:moveTo>
                    <a:lnTo>
                      <a:pt x="34877" y="0"/>
                    </a:lnTo>
                    <a:lnTo>
                      <a:pt x="34877" y="153618"/>
                    </a:lnTo>
                    <a:lnTo>
                      <a:pt x="0" y="153618"/>
                    </a:lnTo>
                    <a:close/>
                  </a:path>
                </a:pathLst>
              </a:custGeom>
              <a:solidFill>
                <a:srgbClr val="B4F0F7"/>
              </a:solidFill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74" name="TextBox 21">
                <a:extLst>
                  <a:ext uri="{FF2B5EF4-FFF2-40B4-BE49-F238E27FC236}">
                    <a16:creationId xmlns:a16="http://schemas.microsoft.com/office/drawing/2014/main" id="{EE295E1B-85CE-C6AB-558B-FDC2D8AEA7CF}"/>
                  </a:ext>
                </a:extLst>
              </p:cNvPr>
              <p:cNvSpPr txBox="1"/>
              <p:nvPr/>
            </p:nvSpPr>
            <p:spPr>
              <a:xfrm>
                <a:off x="0" y="57150"/>
                <a:ext cx="34877" cy="9646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67"/>
                  </a:lnSpc>
                </a:pPr>
                <a:endParaRPr/>
              </a:p>
            </p:txBody>
          </p:sp>
        </p:grpSp>
        <p:grpSp>
          <p:nvGrpSpPr>
            <p:cNvPr id="64" name="Group 22">
              <a:extLst>
                <a:ext uri="{FF2B5EF4-FFF2-40B4-BE49-F238E27FC236}">
                  <a16:creationId xmlns:a16="http://schemas.microsoft.com/office/drawing/2014/main" id="{5E5E0410-8568-CF05-63D3-13F6B99AF577}"/>
                </a:ext>
              </a:extLst>
            </p:cNvPr>
            <p:cNvGrpSpPr/>
            <p:nvPr/>
          </p:nvGrpSpPr>
          <p:grpSpPr>
            <a:xfrm>
              <a:off x="327732" y="0"/>
              <a:ext cx="176566" cy="777690"/>
              <a:chOff x="0" y="0"/>
              <a:chExt cx="34877" cy="153618"/>
            </a:xfrm>
          </p:grpSpPr>
          <p:sp>
            <p:nvSpPr>
              <p:cNvPr id="71" name="Freeform 23">
                <a:extLst>
                  <a:ext uri="{FF2B5EF4-FFF2-40B4-BE49-F238E27FC236}">
                    <a16:creationId xmlns:a16="http://schemas.microsoft.com/office/drawing/2014/main" id="{A86F19E6-CD29-CB5C-3558-662A07BE760B}"/>
                  </a:ext>
                </a:extLst>
              </p:cNvPr>
              <p:cNvSpPr/>
              <p:nvPr/>
            </p:nvSpPr>
            <p:spPr>
              <a:xfrm>
                <a:off x="0" y="0"/>
                <a:ext cx="34877" cy="153618"/>
              </a:xfrm>
              <a:custGeom>
                <a:avLst/>
                <a:gdLst/>
                <a:ahLst/>
                <a:cxnLst/>
                <a:rect l="l" t="t" r="r" b="b"/>
                <a:pathLst>
                  <a:path w="34877" h="153618">
                    <a:moveTo>
                      <a:pt x="0" y="0"/>
                    </a:moveTo>
                    <a:lnTo>
                      <a:pt x="34877" y="0"/>
                    </a:lnTo>
                    <a:lnTo>
                      <a:pt x="34877" y="153618"/>
                    </a:lnTo>
                    <a:lnTo>
                      <a:pt x="0" y="153618"/>
                    </a:lnTo>
                    <a:close/>
                  </a:path>
                </a:pathLst>
              </a:custGeom>
              <a:solidFill>
                <a:srgbClr val="36E9FD"/>
              </a:solidFill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72" name="TextBox 24">
                <a:extLst>
                  <a:ext uri="{FF2B5EF4-FFF2-40B4-BE49-F238E27FC236}">
                    <a16:creationId xmlns:a16="http://schemas.microsoft.com/office/drawing/2014/main" id="{44EB917B-D391-58AA-BD50-402F053C60B4}"/>
                  </a:ext>
                </a:extLst>
              </p:cNvPr>
              <p:cNvSpPr txBox="1"/>
              <p:nvPr/>
            </p:nvSpPr>
            <p:spPr>
              <a:xfrm>
                <a:off x="0" y="57150"/>
                <a:ext cx="34877" cy="9646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67"/>
                  </a:lnSpc>
                </a:pPr>
                <a:endParaRPr/>
              </a:p>
            </p:txBody>
          </p:sp>
        </p:grpSp>
        <p:grpSp>
          <p:nvGrpSpPr>
            <p:cNvPr id="65" name="Group 25">
              <a:extLst>
                <a:ext uri="{FF2B5EF4-FFF2-40B4-BE49-F238E27FC236}">
                  <a16:creationId xmlns:a16="http://schemas.microsoft.com/office/drawing/2014/main" id="{AA0B8C83-B0D5-C70F-4E22-2AA8D20853C2}"/>
                </a:ext>
              </a:extLst>
            </p:cNvPr>
            <p:cNvGrpSpPr/>
            <p:nvPr/>
          </p:nvGrpSpPr>
          <p:grpSpPr>
            <a:xfrm>
              <a:off x="491598" y="0"/>
              <a:ext cx="176566" cy="777690"/>
              <a:chOff x="0" y="0"/>
              <a:chExt cx="34877" cy="153618"/>
            </a:xfrm>
          </p:grpSpPr>
          <p:sp>
            <p:nvSpPr>
              <p:cNvPr id="69" name="Freeform 26">
                <a:extLst>
                  <a:ext uri="{FF2B5EF4-FFF2-40B4-BE49-F238E27FC236}">
                    <a16:creationId xmlns:a16="http://schemas.microsoft.com/office/drawing/2014/main" id="{79E99F8E-DAC0-B74D-E948-B88EE5ADFD29}"/>
                  </a:ext>
                </a:extLst>
              </p:cNvPr>
              <p:cNvSpPr/>
              <p:nvPr/>
            </p:nvSpPr>
            <p:spPr>
              <a:xfrm>
                <a:off x="0" y="0"/>
                <a:ext cx="34877" cy="153618"/>
              </a:xfrm>
              <a:custGeom>
                <a:avLst/>
                <a:gdLst/>
                <a:ahLst/>
                <a:cxnLst/>
                <a:rect l="l" t="t" r="r" b="b"/>
                <a:pathLst>
                  <a:path w="34877" h="153618">
                    <a:moveTo>
                      <a:pt x="0" y="0"/>
                    </a:moveTo>
                    <a:lnTo>
                      <a:pt x="34877" y="0"/>
                    </a:lnTo>
                    <a:lnTo>
                      <a:pt x="34877" y="153618"/>
                    </a:lnTo>
                    <a:lnTo>
                      <a:pt x="0" y="153618"/>
                    </a:lnTo>
                    <a:close/>
                  </a:path>
                </a:pathLst>
              </a:custGeom>
              <a:solidFill>
                <a:srgbClr val="07A6B7"/>
              </a:solidFill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70" name="TextBox 27">
                <a:extLst>
                  <a:ext uri="{FF2B5EF4-FFF2-40B4-BE49-F238E27FC236}">
                    <a16:creationId xmlns:a16="http://schemas.microsoft.com/office/drawing/2014/main" id="{5B0767EB-99C0-B720-D8FD-2125F7A82F3C}"/>
                  </a:ext>
                </a:extLst>
              </p:cNvPr>
              <p:cNvSpPr txBox="1"/>
              <p:nvPr/>
            </p:nvSpPr>
            <p:spPr>
              <a:xfrm>
                <a:off x="0" y="57150"/>
                <a:ext cx="34877" cy="9646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67"/>
                  </a:lnSpc>
                </a:pPr>
                <a:endParaRPr/>
              </a:p>
            </p:txBody>
          </p:sp>
        </p:grpSp>
        <p:grpSp>
          <p:nvGrpSpPr>
            <p:cNvPr id="66" name="Group 28">
              <a:extLst>
                <a:ext uri="{FF2B5EF4-FFF2-40B4-BE49-F238E27FC236}">
                  <a16:creationId xmlns:a16="http://schemas.microsoft.com/office/drawing/2014/main" id="{0E5B812C-2EC3-F33D-2330-B2B28B4692BB}"/>
                </a:ext>
              </a:extLst>
            </p:cNvPr>
            <p:cNvGrpSpPr/>
            <p:nvPr/>
          </p:nvGrpSpPr>
          <p:grpSpPr>
            <a:xfrm>
              <a:off x="659383" y="0"/>
              <a:ext cx="714902" cy="930087"/>
              <a:chOff x="0" y="0"/>
              <a:chExt cx="141215" cy="183721"/>
            </a:xfrm>
          </p:grpSpPr>
          <p:sp>
            <p:nvSpPr>
              <p:cNvPr id="67" name="Freeform 29">
                <a:extLst>
                  <a:ext uri="{FF2B5EF4-FFF2-40B4-BE49-F238E27FC236}">
                    <a16:creationId xmlns:a16="http://schemas.microsoft.com/office/drawing/2014/main" id="{7CC1F812-384A-307D-C7A7-24396620C918}"/>
                  </a:ext>
                </a:extLst>
              </p:cNvPr>
              <p:cNvSpPr/>
              <p:nvPr/>
            </p:nvSpPr>
            <p:spPr>
              <a:xfrm>
                <a:off x="0" y="0"/>
                <a:ext cx="141215" cy="153618"/>
              </a:xfrm>
              <a:custGeom>
                <a:avLst/>
                <a:gdLst/>
                <a:ahLst/>
                <a:cxnLst/>
                <a:rect l="l" t="t" r="r" b="b"/>
                <a:pathLst>
                  <a:path w="141215" h="153618">
                    <a:moveTo>
                      <a:pt x="0" y="0"/>
                    </a:moveTo>
                    <a:lnTo>
                      <a:pt x="141215" y="0"/>
                    </a:lnTo>
                    <a:lnTo>
                      <a:pt x="141215" y="153618"/>
                    </a:lnTo>
                    <a:lnTo>
                      <a:pt x="0" y="153618"/>
                    </a:lnTo>
                    <a:close/>
                  </a:path>
                </a:pathLst>
              </a:custGeom>
              <a:solidFill>
                <a:srgbClr val="034768"/>
              </a:solidFill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68" name="TextBox 30">
                <a:extLst>
                  <a:ext uri="{FF2B5EF4-FFF2-40B4-BE49-F238E27FC236}">
                    <a16:creationId xmlns:a16="http://schemas.microsoft.com/office/drawing/2014/main" id="{3ED4C00D-44EF-B52D-8A02-2D668218C9AC}"/>
                  </a:ext>
                </a:extLst>
              </p:cNvPr>
              <p:cNvSpPr txBox="1"/>
              <p:nvPr/>
            </p:nvSpPr>
            <p:spPr>
              <a:xfrm>
                <a:off x="0" y="30103"/>
                <a:ext cx="141215" cy="153618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algn="ctr">
                  <a:lnSpc>
                    <a:spcPts val="1543"/>
                  </a:lnSpc>
                </a:pPr>
                <a:r>
                  <a:rPr lang="he-IL" sz="3086" b="1" dirty="0">
                    <a:solidFill>
                      <a:srgbClr val="FFFFFF"/>
                    </a:solidFill>
                    <a:latin typeface="DM Sans Bold"/>
                    <a:ea typeface="DM Sans Bold"/>
                    <a:cs typeface="DM Sans Bold"/>
                    <a:sym typeface="DM Sans Bold"/>
                  </a:rPr>
                  <a:t>7</a:t>
                </a:r>
                <a:endParaRPr lang="en-US" sz="3086" b="1" dirty="0">
                  <a:solidFill>
                    <a:srgbClr val="FFFFFF"/>
                  </a:solidFill>
                  <a:latin typeface="DM Sans Bold"/>
                  <a:ea typeface="DM Sans Bold"/>
                  <a:cs typeface="DM Sans Bold"/>
                  <a:sym typeface="DM Sans Bold"/>
                </a:endParaRPr>
              </a:p>
            </p:txBody>
          </p:sp>
        </p:grpSp>
      </p:grpSp>
      <p:sp>
        <p:nvSpPr>
          <p:cNvPr id="77" name="AutoShape 37">
            <a:extLst>
              <a:ext uri="{FF2B5EF4-FFF2-40B4-BE49-F238E27FC236}">
                <a16:creationId xmlns:a16="http://schemas.microsoft.com/office/drawing/2014/main" id="{861346D5-6F83-A724-9F09-1C6417F03B6B}"/>
              </a:ext>
            </a:extLst>
          </p:cNvPr>
          <p:cNvSpPr/>
          <p:nvPr/>
        </p:nvSpPr>
        <p:spPr>
          <a:xfrm flipV="1">
            <a:off x="9067800" y="3009900"/>
            <a:ext cx="685801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pPr marL="0" algn="r" defTabSz="914400" rtl="1" eaLnBrk="1" latinLnBrk="0" hangingPunct="1"/>
            <a:endParaRPr lang="he-IL"/>
          </a:p>
        </p:txBody>
      </p:sp>
      <p:sp>
        <p:nvSpPr>
          <p:cNvPr id="78" name="AutoShape 37">
            <a:extLst>
              <a:ext uri="{FF2B5EF4-FFF2-40B4-BE49-F238E27FC236}">
                <a16:creationId xmlns:a16="http://schemas.microsoft.com/office/drawing/2014/main" id="{7850C7AC-2FE3-5F8B-D084-60A32C9B11DE}"/>
              </a:ext>
            </a:extLst>
          </p:cNvPr>
          <p:cNvSpPr/>
          <p:nvPr/>
        </p:nvSpPr>
        <p:spPr>
          <a:xfrm flipV="1">
            <a:off x="13182599" y="3009900"/>
            <a:ext cx="685801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pPr marL="0" algn="r" defTabSz="914400" rtl="1" eaLnBrk="1" latinLnBrk="0" hangingPunct="1"/>
            <a:endParaRPr lang="he-IL"/>
          </a:p>
        </p:txBody>
      </p:sp>
      <p:sp>
        <p:nvSpPr>
          <p:cNvPr id="79" name="AutoShape 37">
            <a:extLst>
              <a:ext uri="{FF2B5EF4-FFF2-40B4-BE49-F238E27FC236}">
                <a16:creationId xmlns:a16="http://schemas.microsoft.com/office/drawing/2014/main" id="{3D0AB287-5F7A-1FEF-1A6B-F18FC419618E}"/>
              </a:ext>
            </a:extLst>
          </p:cNvPr>
          <p:cNvSpPr/>
          <p:nvPr/>
        </p:nvSpPr>
        <p:spPr>
          <a:xfrm flipV="1">
            <a:off x="4953000" y="7124700"/>
            <a:ext cx="685801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triangle" w="med" len="med"/>
            <a:tailEnd type="none" w="med" len="med"/>
          </a:ln>
        </p:spPr>
        <p:txBody>
          <a:bodyPr/>
          <a:lstStyle/>
          <a:p>
            <a:pPr marL="0" algn="r" defTabSz="914400" rtl="1" eaLnBrk="1" latinLnBrk="0" hangingPunct="1"/>
            <a:endParaRPr lang="he-IL"/>
          </a:p>
        </p:txBody>
      </p:sp>
      <p:sp>
        <p:nvSpPr>
          <p:cNvPr id="80" name="AutoShape 37">
            <a:extLst>
              <a:ext uri="{FF2B5EF4-FFF2-40B4-BE49-F238E27FC236}">
                <a16:creationId xmlns:a16="http://schemas.microsoft.com/office/drawing/2014/main" id="{564C4EF7-C8E8-9ED2-267D-0134EE1C948A}"/>
              </a:ext>
            </a:extLst>
          </p:cNvPr>
          <p:cNvSpPr/>
          <p:nvPr/>
        </p:nvSpPr>
        <p:spPr>
          <a:xfrm flipV="1">
            <a:off x="9067801" y="7124700"/>
            <a:ext cx="685801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triangle" w="med" len="med"/>
            <a:tailEnd type="none" w="med" len="med"/>
          </a:ln>
        </p:spPr>
        <p:txBody>
          <a:bodyPr/>
          <a:lstStyle/>
          <a:p>
            <a:pPr marL="0" algn="r" defTabSz="914400" rtl="1" eaLnBrk="1" latinLnBrk="0" hangingPunct="1"/>
            <a:endParaRPr lang="he-IL"/>
          </a:p>
        </p:txBody>
      </p:sp>
      <p:sp>
        <p:nvSpPr>
          <p:cNvPr id="81" name="AutoShape 37">
            <a:extLst>
              <a:ext uri="{FF2B5EF4-FFF2-40B4-BE49-F238E27FC236}">
                <a16:creationId xmlns:a16="http://schemas.microsoft.com/office/drawing/2014/main" id="{AC6754EA-843C-5319-B849-2B9E81F905AE}"/>
              </a:ext>
            </a:extLst>
          </p:cNvPr>
          <p:cNvSpPr/>
          <p:nvPr/>
        </p:nvSpPr>
        <p:spPr>
          <a:xfrm flipV="1">
            <a:off x="13182600" y="7124700"/>
            <a:ext cx="685801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triangle" w="med" len="med"/>
            <a:tailEnd type="none" w="med" len="med"/>
          </a:ln>
        </p:spPr>
        <p:txBody>
          <a:bodyPr/>
          <a:lstStyle/>
          <a:p>
            <a:pPr marL="0" algn="r" defTabSz="914400" rtl="1" eaLnBrk="1" latinLnBrk="0" hangingPunct="1"/>
            <a:endParaRPr lang="he-IL"/>
          </a:p>
        </p:txBody>
      </p:sp>
      <p:sp>
        <p:nvSpPr>
          <p:cNvPr id="82" name="AutoShape 37">
            <a:extLst>
              <a:ext uri="{FF2B5EF4-FFF2-40B4-BE49-F238E27FC236}">
                <a16:creationId xmlns:a16="http://schemas.microsoft.com/office/drawing/2014/main" id="{65DF9737-8608-7982-52B8-20C3820D96A2}"/>
              </a:ext>
            </a:extLst>
          </p:cNvPr>
          <p:cNvSpPr/>
          <p:nvPr/>
        </p:nvSpPr>
        <p:spPr>
          <a:xfrm flipV="1">
            <a:off x="15544800" y="4762500"/>
            <a:ext cx="0" cy="68580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triangle" w="med" len="med"/>
            <a:tailEnd type="none" w="med" len="med"/>
          </a:ln>
        </p:spPr>
        <p:txBody>
          <a:bodyPr/>
          <a:lstStyle/>
          <a:p>
            <a:pPr marL="0" algn="r" defTabSz="914400" rtl="1" eaLnBrk="1" latinLnBrk="0" hangingPunct="1"/>
            <a:endParaRPr lang="he-IL"/>
          </a:p>
        </p:txBody>
      </p:sp>
    </p:spTree>
  </p:cSld>
  <p:clrMapOvr>
    <a:masterClrMapping/>
  </p:clrMapOvr>
  <p:transition spd="slow">
    <p:cover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32A64">
                <a:alpha val="100000"/>
              </a:srgbClr>
            </a:gs>
            <a:gs pos="100000">
              <a:srgbClr val="414C94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314761">
            <a:off x="5680419" y="6404287"/>
            <a:ext cx="19149891" cy="6989710"/>
          </a:xfrm>
          <a:custGeom>
            <a:avLst/>
            <a:gdLst/>
            <a:ahLst/>
            <a:cxnLst/>
            <a:rect l="l" t="t" r="r" b="b"/>
            <a:pathLst>
              <a:path w="19149891" h="6989710">
                <a:moveTo>
                  <a:pt x="0" y="0"/>
                </a:moveTo>
                <a:lnTo>
                  <a:pt x="19149891" y="0"/>
                </a:lnTo>
                <a:lnTo>
                  <a:pt x="19149891" y="6989711"/>
                </a:lnTo>
                <a:lnTo>
                  <a:pt x="0" y="698971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3" name="Freeform 3"/>
          <p:cNvSpPr/>
          <p:nvPr/>
        </p:nvSpPr>
        <p:spPr>
          <a:xfrm rot="1572293" flipV="1">
            <a:off x="3960635" y="-5525403"/>
            <a:ext cx="19149891" cy="6989710"/>
          </a:xfrm>
          <a:custGeom>
            <a:avLst/>
            <a:gdLst/>
            <a:ahLst/>
            <a:cxnLst/>
            <a:rect l="l" t="t" r="r" b="b"/>
            <a:pathLst>
              <a:path w="19149891" h="6989710">
                <a:moveTo>
                  <a:pt x="0" y="6989711"/>
                </a:moveTo>
                <a:lnTo>
                  <a:pt x="19149891" y="6989711"/>
                </a:lnTo>
                <a:lnTo>
                  <a:pt x="19149891" y="0"/>
                </a:lnTo>
                <a:lnTo>
                  <a:pt x="0" y="0"/>
                </a:lnTo>
                <a:lnTo>
                  <a:pt x="0" y="6989711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2884741" y="2857730"/>
            <a:ext cx="4331851" cy="5960745"/>
            <a:chOff x="0" y="0"/>
            <a:chExt cx="1854200" cy="2551430"/>
          </a:xfrm>
        </p:grpSpPr>
        <p:sp>
          <p:nvSpPr>
            <p:cNvPr id="5" name="Freeform 5"/>
            <p:cNvSpPr/>
            <p:nvPr/>
          </p:nvSpPr>
          <p:spPr>
            <a:xfrm>
              <a:off x="5080" y="41910"/>
              <a:ext cx="1849120" cy="2509520"/>
            </a:xfrm>
            <a:custGeom>
              <a:avLst/>
              <a:gdLst/>
              <a:ahLst/>
              <a:cxnLst/>
              <a:rect l="l" t="t" r="r" b="b"/>
              <a:pathLst>
                <a:path w="1849120" h="2509520">
                  <a:moveTo>
                    <a:pt x="1849120" y="2509520"/>
                  </a:moveTo>
                  <a:lnTo>
                    <a:pt x="27940" y="2509520"/>
                  </a:lnTo>
                  <a:lnTo>
                    <a:pt x="0" y="2467610"/>
                  </a:lnTo>
                  <a:lnTo>
                    <a:pt x="27940" y="0"/>
                  </a:lnTo>
                  <a:lnTo>
                    <a:pt x="1849120" y="0"/>
                  </a:lnTo>
                  <a:close/>
                </a:path>
              </a:pathLst>
            </a:custGeom>
            <a:solidFill>
              <a:srgbClr val="BFBFBF"/>
            </a:solidFill>
          </p:spPr>
          <p:txBody>
            <a:bodyPr/>
            <a:lstStyle/>
            <a:p>
              <a:endParaRPr lang="he-IL"/>
            </a:p>
          </p:txBody>
        </p:sp>
        <p:sp>
          <p:nvSpPr>
            <p:cNvPr id="6" name="Freeform 6"/>
            <p:cNvSpPr/>
            <p:nvPr/>
          </p:nvSpPr>
          <p:spPr>
            <a:xfrm>
              <a:off x="19050" y="15240"/>
              <a:ext cx="1823720" cy="2526030"/>
            </a:xfrm>
            <a:custGeom>
              <a:avLst/>
              <a:gdLst/>
              <a:ahLst/>
              <a:cxnLst/>
              <a:rect l="l" t="t" r="r" b="b"/>
              <a:pathLst>
                <a:path w="1823720" h="2526030">
                  <a:moveTo>
                    <a:pt x="1823720" y="2526030"/>
                  </a:moveTo>
                  <a:lnTo>
                    <a:pt x="27940" y="2526030"/>
                  </a:lnTo>
                  <a:lnTo>
                    <a:pt x="0" y="2482850"/>
                  </a:lnTo>
                  <a:lnTo>
                    <a:pt x="27940" y="16510"/>
                  </a:lnTo>
                  <a:lnTo>
                    <a:pt x="1800860" y="0"/>
                  </a:lnTo>
                  <a:lnTo>
                    <a:pt x="1823720" y="41910"/>
                  </a:lnTo>
                  <a:close/>
                </a:path>
              </a:pathLst>
            </a:custGeom>
            <a:solidFill>
              <a:srgbClr val="FAFAFA"/>
            </a:solidFill>
          </p:spPr>
          <p:txBody>
            <a:bodyPr/>
            <a:lstStyle/>
            <a:p>
              <a:endParaRPr lang="he-IL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0"/>
              <a:ext cx="1821180" cy="2509520"/>
            </a:xfrm>
            <a:custGeom>
              <a:avLst/>
              <a:gdLst/>
              <a:ahLst/>
              <a:cxnLst/>
              <a:rect l="l" t="t" r="r" b="b"/>
              <a:pathLst>
                <a:path w="1821180" h="2509520">
                  <a:moveTo>
                    <a:pt x="0" y="0"/>
                  </a:moveTo>
                  <a:lnTo>
                    <a:pt x="1821180" y="0"/>
                  </a:lnTo>
                  <a:lnTo>
                    <a:pt x="1821180" y="2509520"/>
                  </a:lnTo>
                  <a:lnTo>
                    <a:pt x="0" y="2509520"/>
                  </a:lnTo>
                  <a:close/>
                </a:path>
              </a:pathLst>
            </a:custGeom>
            <a:solidFill>
              <a:srgbClr val="E9E9E9"/>
            </a:solidFill>
          </p:spPr>
          <p:txBody>
            <a:bodyPr/>
            <a:lstStyle/>
            <a:p>
              <a:endParaRPr lang="he-IL"/>
            </a:p>
          </p:txBody>
        </p:sp>
        <p:sp>
          <p:nvSpPr>
            <p:cNvPr id="8" name="Freeform 8"/>
            <p:cNvSpPr/>
            <p:nvPr/>
          </p:nvSpPr>
          <p:spPr>
            <a:xfrm>
              <a:off x="123190" y="52070"/>
              <a:ext cx="1642110" cy="2405380"/>
            </a:xfrm>
            <a:custGeom>
              <a:avLst/>
              <a:gdLst/>
              <a:ahLst/>
              <a:cxnLst/>
              <a:rect l="l" t="t" r="r" b="b"/>
              <a:pathLst>
                <a:path w="1642110" h="2405380">
                  <a:moveTo>
                    <a:pt x="0" y="0"/>
                  </a:moveTo>
                  <a:lnTo>
                    <a:pt x="1642110" y="0"/>
                  </a:lnTo>
                  <a:lnTo>
                    <a:pt x="1642110" y="2405380"/>
                  </a:lnTo>
                  <a:lnTo>
                    <a:pt x="0" y="2405380"/>
                  </a:lnTo>
                  <a:close/>
                </a:path>
              </a:pathLst>
            </a:custGeom>
            <a:blipFill>
              <a:blip r:embed="rId4"/>
              <a:stretch>
                <a:fillRect t="-1233" b="-1233"/>
              </a:stretch>
            </a:blipFill>
          </p:spPr>
          <p:txBody>
            <a:bodyPr/>
            <a:lstStyle/>
            <a:p>
              <a:endParaRPr lang="he-IL"/>
            </a:p>
          </p:txBody>
        </p:sp>
        <p:sp>
          <p:nvSpPr>
            <p:cNvPr id="9" name="Freeform 9"/>
            <p:cNvSpPr/>
            <p:nvPr/>
          </p:nvSpPr>
          <p:spPr>
            <a:xfrm>
              <a:off x="38100" y="0"/>
              <a:ext cx="24130" cy="2509520"/>
            </a:xfrm>
            <a:custGeom>
              <a:avLst/>
              <a:gdLst/>
              <a:ahLst/>
              <a:cxnLst/>
              <a:rect l="l" t="t" r="r" b="b"/>
              <a:pathLst>
                <a:path w="24130" h="2509520">
                  <a:moveTo>
                    <a:pt x="0" y="0"/>
                  </a:moveTo>
                  <a:lnTo>
                    <a:pt x="24130" y="0"/>
                  </a:lnTo>
                  <a:lnTo>
                    <a:pt x="24130" y="2509520"/>
                  </a:lnTo>
                  <a:lnTo>
                    <a:pt x="0" y="2509520"/>
                  </a:lnTo>
                  <a:close/>
                </a:path>
              </a:pathLst>
            </a:custGeom>
            <a:solidFill>
              <a:srgbClr val="DBDBDB"/>
            </a:solidFill>
          </p:spPr>
          <p:txBody>
            <a:bodyPr/>
            <a:lstStyle/>
            <a:p>
              <a:endParaRPr lang="he-IL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495420" y="1338405"/>
            <a:ext cx="17441076" cy="12706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220"/>
              </a:lnSpc>
            </a:pPr>
            <a:r>
              <a:rPr lang="en-US" sz="3000" u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BodyTrack uses </a:t>
            </a:r>
            <a:r>
              <a:rPr lang="en-US" sz="3000" b="1" u="none" strike="noStrike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MediaPipe Pose</a:t>
            </a:r>
            <a:r>
              <a:rPr lang="en-US" sz="3000" u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, a real-time pose estimation framework developed by Google.</a:t>
            </a:r>
          </a:p>
          <a:p>
            <a:pPr marL="647700" lvl="1" indent="-323850" algn="l">
              <a:lnSpc>
                <a:spcPts val="5220"/>
              </a:lnSpc>
              <a:buFont typeface="Arial"/>
              <a:buChar char="•"/>
            </a:pPr>
            <a:r>
              <a:rPr lang="en-US" sz="3000" u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Detects</a:t>
            </a:r>
            <a:r>
              <a:rPr lang="en-US" sz="3000" b="1" u="none" strike="noStrike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 33 body landmarks</a:t>
            </a:r>
            <a:r>
              <a:rPr lang="en-US" sz="3000" u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(e.g., shoulders, elbows, hips, knees, ankles)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26592" y="428160"/>
            <a:ext cx="16034817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700"/>
              </a:lnSpc>
              <a:spcBef>
                <a:spcPct val="0"/>
              </a:spcBef>
            </a:pPr>
            <a:r>
              <a:rPr lang="en-US" sz="6000" b="1">
                <a:solidFill>
                  <a:srgbClr val="FFFFFF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P</a:t>
            </a:r>
            <a:r>
              <a:rPr lang="en-US" sz="6000" b="1" u="none" strike="noStrike">
                <a:solidFill>
                  <a:srgbClr val="FFFFFF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ose Estimation </a:t>
            </a:r>
            <a:r>
              <a:rPr lang="en-US" sz="6000" u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– Powered by MediaPipe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95420" y="2695805"/>
            <a:ext cx="5478438" cy="613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l">
              <a:lnSpc>
                <a:spcPts val="5220"/>
              </a:lnSpc>
              <a:spcBef>
                <a:spcPct val="0"/>
              </a:spcBef>
              <a:buFont typeface="Arial"/>
              <a:buChar char="•"/>
            </a:pPr>
            <a:r>
              <a:rPr lang="en-US" sz="3000" u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Uses a </a:t>
            </a:r>
            <a:r>
              <a:rPr lang="en-US" sz="3000" b="1" u="none" strike="noStrike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two-stage pipeline: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26592" y="3394940"/>
            <a:ext cx="8090222" cy="613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20"/>
              </a:lnSpc>
              <a:spcBef>
                <a:spcPct val="0"/>
              </a:spcBef>
            </a:pPr>
            <a:r>
              <a:rPr lang="en-US" sz="3000" u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→ First, detects the person’s region of interest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126592" y="4094075"/>
            <a:ext cx="11464958" cy="12706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20"/>
              </a:lnSpc>
              <a:spcBef>
                <a:spcPct val="0"/>
              </a:spcBef>
            </a:pPr>
            <a:r>
              <a:rPr lang="en-US" sz="3000" u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→ Then uses a </a:t>
            </a:r>
            <a:r>
              <a:rPr lang="en-US" sz="3000" b="1" u="none" strike="noStrike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CNN-based regression model</a:t>
            </a:r>
            <a:r>
              <a:rPr lang="en-US" sz="3000" u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to estimate</a:t>
            </a:r>
          </a:p>
          <a:p>
            <a:pPr algn="l">
              <a:lnSpc>
                <a:spcPts val="5220"/>
              </a:lnSpc>
              <a:spcBef>
                <a:spcPct val="0"/>
              </a:spcBef>
            </a:pPr>
            <a:r>
              <a:rPr lang="en-US" sz="3000" u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    joint coordinates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95420" y="5450435"/>
            <a:ext cx="10066139" cy="613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l">
              <a:lnSpc>
                <a:spcPts val="5220"/>
              </a:lnSpc>
              <a:spcBef>
                <a:spcPct val="0"/>
              </a:spcBef>
              <a:buFont typeface="Arial"/>
              <a:buChar char="•"/>
            </a:pPr>
            <a:r>
              <a:rPr lang="en-US" sz="3000" u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Outputs</a:t>
            </a:r>
            <a:r>
              <a:rPr lang="en-US" sz="3000" b="1" u="none" strike="noStrike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 (x, y) position + visibility confidence</a:t>
            </a:r>
            <a:r>
              <a:rPr lang="en-US" sz="3000" u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per joint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95420" y="6149570"/>
            <a:ext cx="10400184" cy="613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l">
              <a:lnSpc>
                <a:spcPts val="5220"/>
              </a:lnSpc>
              <a:spcBef>
                <a:spcPct val="0"/>
              </a:spcBef>
              <a:buFont typeface="Arial"/>
              <a:buChar char="•"/>
            </a:pPr>
            <a:r>
              <a:rPr lang="en-US" sz="3000" u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Provides </a:t>
            </a:r>
            <a:r>
              <a:rPr lang="en-US" sz="3000" b="1" u="none" strike="noStrike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smooth, stable tracking</a:t>
            </a:r>
            <a:r>
              <a:rPr lang="en-US" sz="3000" u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using built-in filtering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95420" y="6848705"/>
            <a:ext cx="11678129" cy="12706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l">
              <a:lnSpc>
                <a:spcPts val="5220"/>
              </a:lnSpc>
              <a:spcBef>
                <a:spcPct val="0"/>
              </a:spcBef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Runs in the </a:t>
            </a:r>
            <a:r>
              <a:rPr lang="en-US" sz="3000" b="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Python backend</a:t>
            </a:r>
            <a:r>
              <a:rPr lang="en-US" sz="3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, enabilng efficient cloud-based processing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76031" y="8961350"/>
            <a:ext cx="18011969" cy="613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2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This pose data is the foundation for calculating angles and detecting posture errors </a:t>
            </a:r>
            <a:r>
              <a:rPr lang="en-US" sz="3000" b="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in real time</a:t>
            </a:r>
            <a:r>
              <a:rPr lang="en-US" sz="3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495420" y="8205065"/>
            <a:ext cx="11678129" cy="613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l">
              <a:lnSpc>
                <a:spcPts val="5220"/>
              </a:lnSpc>
              <a:spcBef>
                <a:spcPct val="0"/>
              </a:spcBef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Supports both </a:t>
            </a:r>
            <a:r>
              <a:rPr lang="en-US" sz="3000" b="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2D and approximate 3D</a:t>
            </a:r>
            <a:r>
              <a:rPr lang="en-US" sz="3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(Z-Axis) tracking</a:t>
            </a:r>
          </a:p>
        </p:txBody>
      </p:sp>
      <p:grpSp>
        <p:nvGrpSpPr>
          <p:cNvPr id="36" name="Group 15">
            <a:extLst>
              <a:ext uri="{FF2B5EF4-FFF2-40B4-BE49-F238E27FC236}">
                <a16:creationId xmlns:a16="http://schemas.microsoft.com/office/drawing/2014/main" id="{C0D91790-1333-9830-2C18-63B7E3400875}"/>
              </a:ext>
            </a:extLst>
          </p:cNvPr>
          <p:cNvGrpSpPr/>
          <p:nvPr/>
        </p:nvGrpSpPr>
        <p:grpSpPr>
          <a:xfrm>
            <a:off x="0" y="9703733"/>
            <a:ext cx="1030714" cy="697566"/>
            <a:chOff x="0" y="0"/>
            <a:chExt cx="1374285" cy="930087"/>
          </a:xfrm>
        </p:grpSpPr>
        <p:grpSp>
          <p:nvGrpSpPr>
            <p:cNvPr id="37" name="Group 16">
              <a:extLst>
                <a:ext uri="{FF2B5EF4-FFF2-40B4-BE49-F238E27FC236}">
                  <a16:creationId xmlns:a16="http://schemas.microsoft.com/office/drawing/2014/main" id="{F7F37645-253E-E0C0-A030-D991B4C7C5D0}"/>
                </a:ext>
              </a:extLst>
            </p:cNvPr>
            <p:cNvGrpSpPr/>
            <p:nvPr/>
          </p:nvGrpSpPr>
          <p:grpSpPr>
            <a:xfrm>
              <a:off x="0" y="0"/>
              <a:ext cx="176566" cy="777690"/>
              <a:chOff x="0" y="0"/>
              <a:chExt cx="34877" cy="153618"/>
            </a:xfrm>
          </p:grpSpPr>
          <p:sp>
            <p:nvSpPr>
              <p:cNvPr id="50" name="Freeform 17">
                <a:extLst>
                  <a:ext uri="{FF2B5EF4-FFF2-40B4-BE49-F238E27FC236}">
                    <a16:creationId xmlns:a16="http://schemas.microsoft.com/office/drawing/2014/main" id="{A839FDC2-F8A4-815E-4C1A-675172D0DAD0}"/>
                  </a:ext>
                </a:extLst>
              </p:cNvPr>
              <p:cNvSpPr/>
              <p:nvPr/>
            </p:nvSpPr>
            <p:spPr>
              <a:xfrm>
                <a:off x="0" y="0"/>
                <a:ext cx="34877" cy="153618"/>
              </a:xfrm>
              <a:custGeom>
                <a:avLst/>
                <a:gdLst/>
                <a:ahLst/>
                <a:cxnLst/>
                <a:rect l="l" t="t" r="r" b="b"/>
                <a:pathLst>
                  <a:path w="34877" h="153618">
                    <a:moveTo>
                      <a:pt x="0" y="0"/>
                    </a:moveTo>
                    <a:lnTo>
                      <a:pt x="34877" y="0"/>
                    </a:lnTo>
                    <a:lnTo>
                      <a:pt x="34877" y="153618"/>
                    </a:lnTo>
                    <a:lnTo>
                      <a:pt x="0" y="153618"/>
                    </a:lnTo>
                    <a:close/>
                  </a:path>
                </a:pathLst>
              </a:custGeom>
              <a:solidFill>
                <a:srgbClr val="FAFAFA"/>
              </a:solidFill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51" name="TextBox 18">
                <a:extLst>
                  <a:ext uri="{FF2B5EF4-FFF2-40B4-BE49-F238E27FC236}">
                    <a16:creationId xmlns:a16="http://schemas.microsoft.com/office/drawing/2014/main" id="{4EF326E1-5896-499B-B390-23825D267DFC}"/>
                  </a:ext>
                </a:extLst>
              </p:cNvPr>
              <p:cNvSpPr txBox="1"/>
              <p:nvPr/>
            </p:nvSpPr>
            <p:spPr>
              <a:xfrm>
                <a:off x="0" y="57150"/>
                <a:ext cx="34877" cy="9646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67"/>
                  </a:lnSpc>
                </a:pPr>
                <a:endParaRPr/>
              </a:p>
            </p:txBody>
          </p:sp>
        </p:grpSp>
        <p:grpSp>
          <p:nvGrpSpPr>
            <p:cNvPr id="38" name="Group 19">
              <a:extLst>
                <a:ext uri="{FF2B5EF4-FFF2-40B4-BE49-F238E27FC236}">
                  <a16:creationId xmlns:a16="http://schemas.microsoft.com/office/drawing/2014/main" id="{24FC1277-92C2-93C7-016B-283EA64AD058}"/>
                </a:ext>
              </a:extLst>
            </p:cNvPr>
            <p:cNvGrpSpPr/>
            <p:nvPr/>
          </p:nvGrpSpPr>
          <p:grpSpPr>
            <a:xfrm>
              <a:off x="163866" y="0"/>
              <a:ext cx="176566" cy="777690"/>
              <a:chOff x="0" y="0"/>
              <a:chExt cx="34877" cy="153618"/>
            </a:xfrm>
          </p:grpSpPr>
          <p:sp>
            <p:nvSpPr>
              <p:cNvPr id="48" name="Freeform 20">
                <a:extLst>
                  <a:ext uri="{FF2B5EF4-FFF2-40B4-BE49-F238E27FC236}">
                    <a16:creationId xmlns:a16="http://schemas.microsoft.com/office/drawing/2014/main" id="{BA37BA87-EA1B-D21B-4730-94D3E90D5B1E}"/>
                  </a:ext>
                </a:extLst>
              </p:cNvPr>
              <p:cNvSpPr/>
              <p:nvPr/>
            </p:nvSpPr>
            <p:spPr>
              <a:xfrm>
                <a:off x="0" y="0"/>
                <a:ext cx="34877" cy="153618"/>
              </a:xfrm>
              <a:custGeom>
                <a:avLst/>
                <a:gdLst/>
                <a:ahLst/>
                <a:cxnLst/>
                <a:rect l="l" t="t" r="r" b="b"/>
                <a:pathLst>
                  <a:path w="34877" h="153618">
                    <a:moveTo>
                      <a:pt x="0" y="0"/>
                    </a:moveTo>
                    <a:lnTo>
                      <a:pt x="34877" y="0"/>
                    </a:lnTo>
                    <a:lnTo>
                      <a:pt x="34877" y="153618"/>
                    </a:lnTo>
                    <a:lnTo>
                      <a:pt x="0" y="153618"/>
                    </a:lnTo>
                    <a:close/>
                  </a:path>
                </a:pathLst>
              </a:custGeom>
              <a:solidFill>
                <a:srgbClr val="B4F0F7"/>
              </a:solidFill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49" name="TextBox 21">
                <a:extLst>
                  <a:ext uri="{FF2B5EF4-FFF2-40B4-BE49-F238E27FC236}">
                    <a16:creationId xmlns:a16="http://schemas.microsoft.com/office/drawing/2014/main" id="{1F164C84-A0CB-3177-F9A0-9599EAECC4CF}"/>
                  </a:ext>
                </a:extLst>
              </p:cNvPr>
              <p:cNvSpPr txBox="1"/>
              <p:nvPr/>
            </p:nvSpPr>
            <p:spPr>
              <a:xfrm>
                <a:off x="0" y="57150"/>
                <a:ext cx="34877" cy="9646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67"/>
                  </a:lnSpc>
                </a:pPr>
                <a:endParaRPr/>
              </a:p>
            </p:txBody>
          </p:sp>
        </p:grpSp>
        <p:grpSp>
          <p:nvGrpSpPr>
            <p:cNvPr id="39" name="Group 22">
              <a:extLst>
                <a:ext uri="{FF2B5EF4-FFF2-40B4-BE49-F238E27FC236}">
                  <a16:creationId xmlns:a16="http://schemas.microsoft.com/office/drawing/2014/main" id="{8B520412-A7CD-1B9D-7ACB-0EF541B89BEF}"/>
                </a:ext>
              </a:extLst>
            </p:cNvPr>
            <p:cNvGrpSpPr/>
            <p:nvPr/>
          </p:nvGrpSpPr>
          <p:grpSpPr>
            <a:xfrm>
              <a:off x="327732" y="0"/>
              <a:ext cx="176566" cy="777690"/>
              <a:chOff x="0" y="0"/>
              <a:chExt cx="34877" cy="153618"/>
            </a:xfrm>
          </p:grpSpPr>
          <p:sp>
            <p:nvSpPr>
              <p:cNvPr id="46" name="Freeform 23">
                <a:extLst>
                  <a:ext uri="{FF2B5EF4-FFF2-40B4-BE49-F238E27FC236}">
                    <a16:creationId xmlns:a16="http://schemas.microsoft.com/office/drawing/2014/main" id="{073BED3A-3308-F06C-33BA-8D6A6A20C99F}"/>
                  </a:ext>
                </a:extLst>
              </p:cNvPr>
              <p:cNvSpPr/>
              <p:nvPr/>
            </p:nvSpPr>
            <p:spPr>
              <a:xfrm>
                <a:off x="0" y="0"/>
                <a:ext cx="34877" cy="153618"/>
              </a:xfrm>
              <a:custGeom>
                <a:avLst/>
                <a:gdLst/>
                <a:ahLst/>
                <a:cxnLst/>
                <a:rect l="l" t="t" r="r" b="b"/>
                <a:pathLst>
                  <a:path w="34877" h="153618">
                    <a:moveTo>
                      <a:pt x="0" y="0"/>
                    </a:moveTo>
                    <a:lnTo>
                      <a:pt x="34877" y="0"/>
                    </a:lnTo>
                    <a:lnTo>
                      <a:pt x="34877" y="153618"/>
                    </a:lnTo>
                    <a:lnTo>
                      <a:pt x="0" y="153618"/>
                    </a:lnTo>
                    <a:close/>
                  </a:path>
                </a:pathLst>
              </a:custGeom>
              <a:solidFill>
                <a:srgbClr val="36E9FD"/>
              </a:solidFill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47" name="TextBox 24">
                <a:extLst>
                  <a:ext uri="{FF2B5EF4-FFF2-40B4-BE49-F238E27FC236}">
                    <a16:creationId xmlns:a16="http://schemas.microsoft.com/office/drawing/2014/main" id="{C3422334-69C2-DA18-2721-0DC536738801}"/>
                  </a:ext>
                </a:extLst>
              </p:cNvPr>
              <p:cNvSpPr txBox="1"/>
              <p:nvPr/>
            </p:nvSpPr>
            <p:spPr>
              <a:xfrm>
                <a:off x="0" y="57150"/>
                <a:ext cx="34877" cy="9646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67"/>
                  </a:lnSpc>
                </a:pPr>
                <a:endParaRPr/>
              </a:p>
            </p:txBody>
          </p:sp>
        </p:grpSp>
        <p:grpSp>
          <p:nvGrpSpPr>
            <p:cNvPr id="40" name="Group 25">
              <a:extLst>
                <a:ext uri="{FF2B5EF4-FFF2-40B4-BE49-F238E27FC236}">
                  <a16:creationId xmlns:a16="http://schemas.microsoft.com/office/drawing/2014/main" id="{C559BB3F-CE09-7BD6-B5B4-C0FBF5FD8050}"/>
                </a:ext>
              </a:extLst>
            </p:cNvPr>
            <p:cNvGrpSpPr/>
            <p:nvPr/>
          </p:nvGrpSpPr>
          <p:grpSpPr>
            <a:xfrm>
              <a:off x="491598" y="0"/>
              <a:ext cx="176566" cy="777690"/>
              <a:chOff x="0" y="0"/>
              <a:chExt cx="34877" cy="153618"/>
            </a:xfrm>
          </p:grpSpPr>
          <p:sp>
            <p:nvSpPr>
              <p:cNvPr id="44" name="Freeform 26">
                <a:extLst>
                  <a:ext uri="{FF2B5EF4-FFF2-40B4-BE49-F238E27FC236}">
                    <a16:creationId xmlns:a16="http://schemas.microsoft.com/office/drawing/2014/main" id="{C5A40EE4-BE12-A084-A14C-9EE0EF28072B}"/>
                  </a:ext>
                </a:extLst>
              </p:cNvPr>
              <p:cNvSpPr/>
              <p:nvPr/>
            </p:nvSpPr>
            <p:spPr>
              <a:xfrm>
                <a:off x="0" y="0"/>
                <a:ext cx="34877" cy="153618"/>
              </a:xfrm>
              <a:custGeom>
                <a:avLst/>
                <a:gdLst/>
                <a:ahLst/>
                <a:cxnLst/>
                <a:rect l="l" t="t" r="r" b="b"/>
                <a:pathLst>
                  <a:path w="34877" h="153618">
                    <a:moveTo>
                      <a:pt x="0" y="0"/>
                    </a:moveTo>
                    <a:lnTo>
                      <a:pt x="34877" y="0"/>
                    </a:lnTo>
                    <a:lnTo>
                      <a:pt x="34877" y="153618"/>
                    </a:lnTo>
                    <a:lnTo>
                      <a:pt x="0" y="153618"/>
                    </a:lnTo>
                    <a:close/>
                  </a:path>
                </a:pathLst>
              </a:custGeom>
              <a:solidFill>
                <a:srgbClr val="07A6B7"/>
              </a:solidFill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45" name="TextBox 27">
                <a:extLst>
                  <a:ext uri="{FF2B5EF4-FFF2-40B4-BE49-F238E27FC236}">
                    <a16:creationId xmlns:a16="http://schemas.microsoft.com/office/drawing/2014/main" id="{302195BA-1D3C-F797-FC4C-15FECB200253}"/>
                  </a:ext>
                </a:extLst>
              </p:cNvPr>
              <p:cNvSpPr txBox="1"/>
              <p:nvPr/>
            </p:nvSpPr>
            <p:spPr>
              <a:xfrm>
                <a:off x="0" y="57150"/>
                <a:ext cx="34877" cy="9646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67"/>
                  </a:lnSpc>
                </a:pPr>
                <a:endParaRPr/>
              </a:p>
            </p:txBody>
          </p:sp>
        </p:grpSp>
        <p:grpSp>
          <p:nvGrpSpPr>
            <p:cNvPr id="41" name="Group 28">
              <a:extLst>
                <a:ext uri="{FF2B5EF4-FFF2-40B4-BE49-F238E27FC236}">
                  <a16:creationId xmlns:a16="http://schemas.microsoft.com/office/drawing/2014/main" id="{B57297B0-5580-7A5F-C285-255BBB81684C}"/>
                </a:ext>
              </a:extLst>
            </p:cNvPr>
            <p:cNvGrpSpPr/>
            <p:nvPr/>
          </p:nvGrpSpPr>
          <p:grpSpPr>
            <a:xfrm>
              <a:off x="659383" y="0"/>
              <a:ext cx="714902" cy="930087"/>
              <a:chOff x="0" y="0"/>
              <a:chExt cx="141215" cy="183721"/>
            </a:xfrm>
          </p:grpSpPr>
          <p:sp>
            <p:nvSpPr>
              <p:cNvPr id="42" name="Freeform 29">
                <a:extLst>
                  <a:ext uri="{FF2B5EF4-FFF2-40B4-BE49-F238E27FC236}">
                    <a16:creationId xmlns:a16="http://schemas.microsoft.com/office/drawing/2014/main" id="{09A7F3F5-3346-4073-E9D8-924977B85AE3}"/>
                  </a:ext>
                </a:extLst>
              </p:cNvPr>
              <p:cNvSpPr/>
              <p:nvPr/>
            </p:nvSpPr>
            <p:spPr>
              <a:xfrm>
                <a:off x="0" y="0"/>
                <a:ext cx="141215" cy="153618"/>
              </a:xfrm>
              <a:custGeom>
                <a:avLst/>
                <a:gdLst/>
                <a:ahLst/>
                <a:cxnLst/>
                <a:rect l="l" t="t" r="r" b="b"/>
                <a:pathLst>
                  <a:path w="141215" h="153618">
                    <a:moveTo>
                      <a:pt x="0" y="0"/>
                    </a:moveTo>
                    <a:lnTo>
                      <a:pt x="141215" y="0"/>
                    </a:lnTo>
                    <a:lnTo>
                      <a:pt x="141215" y="153618"/>
                    </a:lnTo>
                    <a:lnTo>
                      <a:pt x="0" y="153618"/>
                    </a:lnTo>
                    <a:close/>
                  </a:path>
                </a:pathLst>
              </a:custGeom>
              <a:solidFill>
                <a:srgbClr val="034768"/>
              </a:solidFill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43" name="TextBox 30">
                <a:extLst>
                  <a:ext uri="{FF2B5EF4-FFF2-40B4-BE49-F238E27FC236}">
                    <a16:creationId xmlns:a16="http://schemas.microsoft.com/office/drawing/2014/main" id="{F5128BF1-5417-6B18-A0C1-DC455C4070A1}"/>
                  </a:ext>
                </a:extLst>
              </p:cNvPr>
              <p:cNvSpPr txBox="1"/>
              <p:nvPr/>
            </p:nvSpPr>
            <p:spPr>
              <a:xfrm>
                <a:off x="0" y="30103"/>
                <a:ext cx="141215" cy="153618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algn="ctr">
                  <a:lnSpc>
                    <a:spcPts val="1543"/>
                  </a:lnSpc>
                </a:pPr>
                <a:r>
                  <a:rPr lang="he-IL" sz="3086" b="1" dirty="0">
                    <a:solidFill>
                      <a:srgbClr val="FFFFFF"/>
                    </a:solidFill>
                    <a:latin typeface="DM Sans Bold"/>
                    <a:ea typeface="DM Sans Bold"/>
                    <a:cs typeface="DM Sans Bold"/>
                    <a:sym typeface="DM Sans Bold"/>
                  </a:rPr>
                  <a:t>8</a:t>
                </a:r>
                <a:endParaRPr lang="en-US" sz="3086" b="1" dirty="0">
                  <a:solidFill>
                    <a:srgbClr val="FFFFFF"/>
                  </a:solidFill>
                  <a:latin typeface="DM Sans Bold"/>
                  <a:ea typeface="DM Sans Bold"/>
                  <a:cs typeface="DM Sans Bold"/>
                  <a:sym typeface="DM Sans Bold"/>
                </a:endParaRPr>
              </a:p>
            </p:txBody>
          </p:sp>
        </p:grpSp>
      </p:grpSp>
    </p:spTree>
  </p:cSld>
  <p:clrMapOvr>
    <a:masterClrMapping/>
  </p:clrMapOvr>
  <p:transition spd="slow">
    <p:cover dir="r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10917">
                <a:alpha val="100000"/>
              </a:srgbClr>
            </a:gs>
            <a:gs pos="50000">
              <a:srgbClr val="172792">
                <a:alpha val="100000"/>
              </a:srgbClr>
            </a:gs>
            <a:gs pos="100000">
              <a:srgbClr val="4D558D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125294">
            <a:off x="-4706113" y="8754247"/>
            <a:ext cx="19149891" cy="6989710"/>
          </a:xfrm>
          <a:custGeom>
            <a:avLst/>
            <a:gdLst/>
            <a:ahLst/>
            <a:cxnLst/>
            <a:rect l="l" t="t" r="r" b="b"/>
            <a:pathLst>
              <a:path w="19149891" h="6989710">
                <a:moveTo>
                  <a:pt x="0" y="0"/>
                </a:moveTo>
                <a:lnTo>
                  <a:pt x="19149891" y="0"/>
                </a:lnTo>
                <a:lnTo>
                  <a:pt x="19149891" y="6989710"/>
                </a:lnTo>
                <a:lnTo>
                  <a:pt x="0" y="69897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3" name="Freeform 3"/>
          <p:cNvSpPr/>
          <p:nvPr/>
        </p:nvSpPr>
        <p:spPr>
          <a:xfrm rot="-519534" flipV="1">
            <a:off x="-3557550" y="-5130180"/>
            <a:ext cx="21645066" cy="7900449"/>
          </a:xfrm>
          <a:custGeom>
            <a:avLst/>
            <a:gdLst/>
            <a:ahLst/>
            <a:cxnLst/>
            <a:rect l="l" t="t" r="r" b="b"/>
            <a:pathLst>
              <a:path w="21645066" h="7900449">
                <a:moveTo>
                  <a:pt x="0" y="7900449"/>
                </a:moveTo>
                <a:lnTo>
                  <a:pt x="21645066" y="7900449"/>
                </a:lnTo>
                <a:lnTo>
                  <a:pt x="21645066" y="0"/>
                </a:lnTo>
                <a:lnTo>
                  <a:pt x="0" y="0"/>
                </a:lnTo>
                <a:lnTo>
                  <a:pt x="0" y="7900449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/>
            </a:stretch>
          </a:blipFill>
        </p:spPr>
        <p:txBody>
          <a:bodyPr/>
          <a:lstStyle/>
          <a:p>
            <a:pPr marL="0" algn="r" defTabSz="914400" rtl="1" eaLnBrk="1" latinLnBrk="0" hangingPunct="1"/>
            <a:endParaRPr lang="he-IL"/>
          </a:p>
        </p:txBody>
      </p:sp>
      <p:sp>
        <p:nvSpPr>
          <p:cNvPr id="4" name="TextBox 4"/>
          <p:cNvSpPr txBox="1"/>
          <p:nvPr/>
        </p:nvSpPr>
        <p:spPr>
          <a:xfrm>
            <a:off x="481924" y="2094483"/>
            <a:ext cx="15004628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u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After pose estimation, BodyTrack performs </a:t>
            </a:r>
            <a:r>
              <a:rPr lang="en-US" sz="3000" b="1" u="none" strike="noStrike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biomechanical analysis</a:t>
            </a:r>
            <a:r>
              <a:rPr lang="en-US" sz="3000" u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to evaluate form.</a:t>
            </a:r>
          </a:p>
        </p:txBody>
      </p: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3300024" y="3033465"/>
            <a:ext cx="4382027" cy="6942830"/>
            <a:chOff x="0" y="0"/>
            <a:chExt cx="2889504" cy="457809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889504" cy="4578095"/>
            </a:xfrm>
            <a:custGeom>
              <a:avLst/>
              <a:gdLst/>
              <a:ahLst/>
              <a:cxnLst/>
              <a:rect l="l" t="t" r="r" b="b"/>
              <a:pathLst>
                <a:path w="2889504" h="4578095">
                  <a:moveTo>
                    <a:pt x="2889504" y="4578095"/>
                  </a:moveTo>
                  <a:lnTo>
                    <a:pt x="0" y="4578095"/>
                  </a:lnTo>
                  <a:lnTo>
                    <a:pt x="0" y="0"/>
                  </a:lnTo>
                  <a:lnTo>
                    <a:pt x="2889504" y="0"/>
                  </a:lnTo>
                  <a:lnTo>
                    <a:pt x="2889504" y="4578095"/>
                  </a:lnTo>
                  <a:close/>
                </a:path>
              </a:pathLst>
            </a:custGeom>
            <a:blipFill>
              <a:blip r:embed="rId4"/>
              <a:stretch>
                <a:fillRect l="-7" r="-7"/>
              </a:stretch>
            </a:blipFill>
          </p:spPr>
          <p:txBody>
            <a:bodyPr/>
            <a:lstStyle/>
            <a:p>
              <a:endParaRPr lang="he-IL"/>
            </a:p>
          </p:txBody>
        </p:sp>
        <p:sp>
          <p:nvSpPr>
            <p:cNvPr id="7" name="Freeform 7"/>
            <p:cNvSpPr/>
            <p:nvPr/>
          </p:nvSpPr>
          <p:spPr>
            <a:xfrm>
              <a:off x="79962" y="-8339"/>
              <a:ext cx="2735990" cy="4570249"/>
            </a:xfrm>
            <a:custGeom>
              <a:avLst/>
              <a:gdLst/>
              <a:ahLst/>
              <a:cxnLst/>
              <a:rect l="l" t="t" r="r" b="b"/>
              <a:pathLst>
                <a:path w="2735990" h="4570249">
                  <a:moveTo>
                    <a:pt x="2638855" y="1402583"/>
                  </a:moveTo>
                  <a:cubicBezTo>
                    <a:pt x="2626026" y="1320605"/>
                    <a:pt x="2611418" y="1239165"/>
                    <a:pt x="2594771" y="1158481"/>
                  </a:cubicBezTo>
                  <a:cubicBezTo>
                    <a:pt x="2523406" y="812615"/>
                    <a:pt x="2350042" y="472459"/>
                    <a:pt x="2045308" y="278730"/>
                  </a:cubicBezTo>
                  <a:cubicBezTo>
                    <a:pt x="1638399" y="20045"/>
                    <a:pt x="1073359" y="0"/>
                    <a:pt x="620636" y="187617"/>
                  </a:cubicBezTo>
                  <a:cubicBezTo>
                    <a:pt x="420323" y="270631"/>
                    <a:pt x="232510" y="398418"/>
                    <a:pt x="141160" y="578658"/>
                  </a:cubicBezTo>
                  <a:cubicBezTo>
                    <a:pt x="14593" y="828384"/>
                    <a:pt x="96353" y="1121629"/>
                    <a:pt x="209790" y="1376384"/>
                  </a:cubicBezTo>
                  <a:cubicBezTo>
                    <a:pt x="323227" y="1631141"/>
                    <a:pt x="469274" y="1885687"/>
                    <a:pt x="467917" y="2160029"/>
                  </a:cubicBezTo>
                  <a:cubicBezTo>
                    <a:pt x="465540" y="2641184"/>
                    <a:pt x="12410" y="3049223"/>
                    <a:pt x="5515" y="3530343"/>
                  </a:cubicBezTo>
                  <a:cubicBezTo>
                    <a:pt x="0" y="3915344"/>
                    <a:pt x="309010" y="4275699"/>
                    <a:pt x="711055" y="4410123"/>
                  </a:cubicBezTo>
                  <a:cubicBezTo>
                    <a:pt x="1189975" y="4570249"/>
                    <a:pt x="1730869" y="4427611"/>
                    <a:pt x="2103878" y="4131080"/>
                  </a:cubicBezTo>
                  <a:cubicBezTo>
                    <a:pt x="2326815" y="3953852"/>
                    <a:pt x="2526737" y="3739892"/>
                    <a:pt x="2617515" y="3466631"/>
                  </a:cubicBezTo>
                  <a:cubicBezTo>
                    <a:pt x="2712162" y="3181727"/>
                    <a:pt x="2735990" y="2877759"/>
                    <a:pt x="2729240" y="2579187"/>
                  </a:cubicBezTo>
                  <a:cubicBezTo>
                    <a:pt x="2720357" y="2186275"/>
                    <a:pt x="2699684" y="1791267"/>
                    <a:pt x="2638855" y="1402583"/>
                  </a:cubicBezTo>
                  <a:close/>
                </a:path>
              </a:pathLst>
            </a:custGeom>
            <a:blipFill>
              <a:blip r:embed="rId5"/>
              <a:stretch>
                <a:fillRect l="-3956" r="-3956"/>
              </a:stretch>
            </a:blipFill>
          </p:spPr>
          <p:txBody>
            <a:bodyPr/>
            <a:lstStyle/>
            <a:p>
              <a:endParaRPr lang="he-IL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0" y="428160"/>
            <a:ext cx="18288000" cy="1495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700"/>
              </a:lnSpc>
              <a:spcBef>
                <a:spcPct val="0"/>
              </a:spcBef>
            </a:pPr>
            <a:r>
              <a:rPr lang="en-US" sz="6000" b="1">
                <a:solidFill>
                  <a:srgbClr val="FFFFFF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Und</a:t>
            </a:r>
            <a:r>
              <a:rPr lang="en-US" sz="6000" b="1" u="none" strike="noStrike">
                <a:solidFill>
                  <a:srgbClr val="FFFFFF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erstanding Movement </a:t>
            </a:r>
            <a:r>
              <a:rPr lang="en-US" sz="6000" u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– Joint Angles and Biomechanical Rules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81924" y="2789808"/>
            <a:ext cx="14072276" cy="4959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47700" lvl="1" indent="-323850">
              <a:lnSpc>
                <a:spcPts val="4200"/>
              </a:lnSpc>
              <a:buFont typeface="Arial"/>
              <a:buChar char="•"/>
            </a:pPr>
            <a:r>
              <a:rPr lang="en-US" sz="3000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Calculates </a:t>
            </a:r>
            <a:r>
              <a:rPr lang="en-US" sz="3000" b="1" dirty="0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joint angles</a:t>
            </a:r>
            <a:r>
              <a:rPr lang="en-US" sz="3000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using vector geometry (e.g., knee, elbow, back)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81924" y="3485133"/>
            <a:ext cx="13691276" cy="4959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47700" lvl="1" indent="-323850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Detects </a:t>
            </a:r>
            <a:r>
              <a:rPr lang="en-US" sz="3000" b="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movement phases</a:t>
            </a:r>
            <a:r>
              <a:rPr lang="en-US" sz="3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(e.g., descent, bottom, ascent)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81924" y="4180458"/>
            <a:ext cx="13005476" cy="4959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47700" lvl="1" indent="-323850">
              <a:lnSpc>
                <a:spcPts val="4200"/>
              </a:lnSpc>
              <a:buFont typeface="Arial"/>
              <a:buChar char="•"/>
            </a:pPr>
            <a:r>
              <a:rPr lang="en-US" sz="3000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Compares posture to </a:t>
            </a:r>
            <a:r>
              <a:rPr lang="en-US" sz="3000" b="1" dirty="0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exercise-specific reference models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81924" y="4875783"/>
            <a:ext cx="13691276" cy="4959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47700" lvl="1" indent="-323850">
              <a:lnSpc>
                <a:spcPts val="4200"/>
              </a:lnSpc>
              <a:buFont typeface="Arial"/>
              <a:buChar char="•"/>
            </a:pPr>
            <a:r>
              <a:rPr lang="en-US" sz="3000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Implemented using </a:t>
            </a:r>
            <a:r>
              <a:rPr lang="en-US" sz="3000" b="1" dirty="0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NumPy and vector math</a:t>
            </a:r>
            <a:r>
              <a:rPr lang="en-US" sz="3000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in the Python backend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81924" y="5571108"/>
            <a:ext cx="12472076" cy="4959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47700" lvl="1" indent="-323850">
              <a:lnSpc>
                <a:spcPts val="4200"/>
              </a:lnSpc>
              <a:buFont typeface="Arial"/>
              <a:buChar char="•"/>
            </a:pPr>
            <a:r>
              <a:rPr lang="en-US" sz="3000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Includes </a:t>
            </a:r>
            <a:r>
              <a:rPr lang="en-US" sz="3000" b="1" dirty="0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tolerance thresholds </a:t>
            </a:r>
            <a:r>
              <a:rPr lang="en-US" sz="3000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to allow small natural variations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05377" y="6793643"/>
            <a:ext cx="9381623" cy="4959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  <a:spcBef>
                <a:spcPct val="0"/>
              </a:spcBef>
            </a:pPr>
            <a:r>
              <a:rPr lang="en-US" sz="3000" u="sng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For example:</a:t>
            </a:r>
            <a:r>
              <a:rPr lang="en-US" sz="3000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In a squat, BodyTrack checks that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05377" y="7403243"/>
            <a:ext cx="10524623" cy="19050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100"/>
              </a:lnSpc>
            </a:pPr>
            <a:r>
              <a:rPr lang="en-US" sz="3000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→ Knee flexion reaches</a:t>
            </a:r>
            <a:r>
              <a:rPr lang="en-US" sz="3000" b="1" dirty="0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 at least 100°</a:t>
            </a:r>
          </a:p>
          <a:p>
            <a:pPr algn="l">
              <a:lnSpc>
                <a:spcPts val="5100"/>
              </a:lnSpc>
            </a:pPr>
            <a:r>
              <a:rPr lang="en-US" sz="3000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→ Back tilt stays </a:t>
            </a:r>
            <a:r>
              <a:rPr lang="en-US" sz="3000" b="1" dirty="0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under 45°</a:t>
            </a:r>
          </a:p>
          <a:p>
            <a:pPr algn="l">
              <a:lnSpc>
                <a:spcPts val="5100"/>
              </a:lnSpc>
            </a:pPr>
            <a:r>
              <a:rPr lang="en-US" sz="3000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→ Both knees move </a:t>
            </a:r>
            <a:r>
              <a:rPr lang="en-US" sz="3000" b="1" dirty="0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symmetrically</a:t>
            </a:r>
            <a:r>
              <a:rPr lang="en-US" sz="3000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(≤10° difference)</a:t>
            </a:r>
          </a:p>
        </p:txBody>
      </p:sp>
      <p:grpSp>
        <p:nvGrpSpPr>
          <p:cNvPr id="32" name="Group 15">
            <a:extLst>
              <a:ext uri="{FF2B5EF4-FFF2-40B4-BE49-F238E27FC236}">
                <a16:creationId xmlns:a16="http://schemas.microsoft.com/office/drawing/2014/main" id="{3F5C61FF-22AA-AF85-4292-E5E9E40FEDA0}"/>
              </a:ext>
            </a:extLst>
          </p:cNvPr>
          <p:cNvGrpSpPr/>
          <p:nvPr/>
        </p:nvGrpSpPr>
        <p:grpSpPr>
          <a:xfrm>
            <a:off x="0" y="9703733"/>
            <a:ext cx="1030714" cy="697566"/>
            <a:chOff x="0" y="0"/>
            <a:chExt cx="1374285" cy="930087"/>
          </a:xfrm>
        </p:grpSpPr>
        <p:grpSp>
          <p:nvGrpSpPr>
            <p:cNvPr id="33" name="Group 16">
              <a:extLst>
                <a:ext uri="{FF2B5EF4-FFF2-40B4-BE49-F238E27FC236}">
                  <a16:creationId xmlns:a16="http://schemas.microsoft.com/office/drawing/2014/main" id="{5ABA6691-26DE-E5A4-EAD5-665E30622909}"/>
                </a:ext>
              </a:extLst>
            </p:cNvPr>
            <p:cNvGrpSpPr/>
            <p:nvPr/>
          </p:nvGrpSpPr>
          <p:grpSpPr>
            <a:xfrm>
              <a:off x="0" y="0"/>
              <a:ext cx="176566" cy="777690"/>
              <a:chOff x="0" y="0"/>
              <a:chExt cx="34877" cy="153618"/>
            </a:xfrm>
          </p:grpSpPr>
          <p:sp>
            <p:nvSpPr>
              <p:cNvPr id="46" name="Freeform 17">
                <a:extLst>
                  <a:ext uri="{FF2B5EF4-FFF2-40B4-BE49-F238E27FC236}">
                    <a16:creationId xmlns:a16="http://schemas.microsoft.com/office/drawing/2014/main" id="{CC6D285A-F215-7F82-5A19-9DB20A5C3AA9}"/>
                  </a:ext>
                </a:extLst>
              </p:cNvPr>
              <p:cNvSpPr/>
              <p:nvPr/>
            </p:nvSpPr>
            <p:spPr>
              <a:xfrm>
                <a:off x="0" y="0"/>
                <a:ext cx="34877" cy="153618"/>
              </a:xfrm>
              <a:custGeom>
                <a:avLst/>
                <a:gdLst/>
                <a:ahLst/>
                <a:cxnLst/>
                <a:rect l="l" t="t" r="r" b="b"/>
                <a:pathLst>
                  <a:path w="34877" h="153618">
                    <a:moveTo>
                      <a:pt x="0" y="0"/>
                    </a:moveTo>
                    <a:lnTo>
                      <a:pt x="34877" y="0"/>
                    </a:lnTo>
                    <a:lnTo>
                      <a:pt x="34877" y="153618"/>
                    </a:lnTo>
                    <a:lnTo>
                      <a:pt x="0" y="153618"/>
                    </a:lnTo>
                    <a:close/>
                  </a:path>
                </a:pathLst>
              </a:custGeom>
              <a:solidFill>
                <a:srgbClr val="FAFAFA"/>
              </a:solidFill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47" name="TextBox 18">
                <a:extLst>
                  <a:ext uri="{FF2B5EF4-FFF2-40B4-BE49-F238E27FC236}">
                    <a16:creationId xmlns:a16="http://schemas.microsoft.com/office/drawing/2014/main" id="{ACCF1012-EDB3-FE0C-8600-5CB16B70125B}"/>
                  </a:ext>
                </a:extLst>
              </p:cNvPr>
              <p:cNvSpPr txBox="1"/>
              <p:nvPr/>
            </p:nvSpPr>
            <p:spPr>
              <a:xfrm>
                <a:off x="0" y="57150"/>
                <a:ext cx="34877" cy="9646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67"/>
                  </a:lnSpc>
                </a:pPr>
                <a:endParaRPr/>
              </a:p>
            </p:txBody>
          </p:sp>
        </p:grpSp>
        <p:grpSp>
          <p:nvGrpSpPr>
            <p:cNvPr id="34" name="Group 19">
              <a:extLst>
                <a:ext uri="{FF2B5EF4-FFF2-40B4-BE49-F238E27FC236}">
                  <a16:creationId xmlns:a16="http://schemas.microsoft.com/office/drawing/2014/main" id="{CCE473B3-5979-2380-EE4E-98F8893A440A}"/>
                </a:ext>
              </a:extLst>
            </p:cNvPr>
            <p:cNvGrpSpPr/>
            <p:nvPr/>
          </p:nvGrpSpPr>
          <p:grpSpPr>
            <a:xfrm>
              <a:off x="163866" y="0"/>
              <a:ext cx="176566" cy="777690"/>
              <a:chOff x="0" y="0"/>
              <a:chExt cx="34877" cy="153618"/>
            </a:xfrm>
          </p:grpSpPr>
          <p:sp>
            <p:nvSpPr>
              <p:cNvPr id="44" name="Freeform 20">
                <a:extLst>
                  <a:ext uri="{FF2B5EF4-FFF2-40B4-BE49-F238E27FC236}">
                    <a16:creationId xmlns:a16="http://schemas.microsoft.com/office/drawing/2014/main" id="{E77B28CA-87B9-EBED-41EB-83A555CD878F}"/>
                  </a:ext>
                </a:extLst>
              </p:cNvPr>
              <p:cNvSpPr/>
              <p:nvPr/>
            </p:nvSpPr>
            <p:spPr>
              <a:xfrm>
                <a:off x="0" y="0"/>
                <a:ext cx="34877" cy="153618"/>
              </a:xfrm>
              <a:custGeom>
                <a:avLst/>
                <a:gdLst/>
                <a:ahLst/>
                <a:cxnLst/>
                <a:rect l="l" t="t" r="r" b="b"/>
                <a:pathLst>
                  <a:path w="34877" h="153618">
                    <a:moveTo>
                      <a:pt x="0" y="0"/>
                    </a:moveTo>
                    <a:lnTo>
                      <a:pt x="34877" y="0"/>
                    </a:lnTo>
                    <a:lnTo>
                      <a:pt x="34877" y="153618"/>
                    </a:lnTo>
                    <a:lnTo>
                      <a:pt x="0" y="153618"/>
                    </a:lnTo>
                    <a:close/>
                  </a:path>
                </a:pathLst>
              </a:custGeom>
              <a:solidFill>
                <a:srgbClr val="B4F0F7"/>
              </a:solidFill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45" name="TextBox 21">
                <a:extLst>
                  <a:ext uri="{FF2B5EF4-FFF2-40B4-BE49-F238E27FC236}">
                    <a16:creationId xmlns:a16="http://schemas.microsoft.com/office/drawing/2014/main" id="{9B8D4865-7894-F71D-E9C7-46EC152CD37C}"/>
                  </a:ext>
                </a:extLst>
              </p:cNvPr>
              <p:cNvSpPr txBox="1"/>
              <p:nvPr/>
            </p:nvSpPr>
            <p:spPr>
              <a:xfrm>
                <a:off x="0" y="57150"/>
                <a:ext cx="34877" cy="9646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67"/>
                  </a:lnSpc>
                </a:pPr>
                <a:endParaRPr/>
              </a:p>
            </p:txBody>
          </p:sp>
        </p:grpSp>
        <p:grpSp>
          <p:nvGrpSpPr>
            <p:cNvPr id="35" name="Group 22">
              <a:extLst>
                <a:ext uri="{FF2B5EF4-FFF2-40B4-BE49-F238E27FC236}">
                  <a16:creationId xmlns:a16="http://schemas.microsoft.com/office/drawing/2014/main" id="{96E32164-3535-C339-C17D-100CE206734A}"/>
                </a:ext>
              </a:extLst>
            </p:cNvPr>
            <p:cNvGrpSpPr/>
            <p:nvPr/>
          </p:nvGrpSpPr>
          <p:grpSpPr>
            <a:xfrm>
              <a:off x="327732" y="0"/>
              <a:ext cx="176566" cy="777690"/>
              <a:chOff x="0" y="0"/>
              <a:chExt cx="34877" cy="153618"/>
            </a:xfrm>
          </p:grpSpPr>
          <p:sp>
            <p:nvSpPr>
              <p:cNvPr id="42" name="Freeform 23">
                <a:extLst>
                  <a:ext uri="{FF2B5EF4-FFF2-40B4-BE49-F238E27FC236}">
                    <a16:creationId xmlns:a16="http://schemas.microsoft.com/office/drawing/2014/main" id="{4CDF319E-8873-7D65-FBAB-FAD2AAF572A0}"/>
                  </a:ext>
                </a:extLst>
              </p:cNvPr>
              <p:cNvSpPr/>
              <p:nvPr/>
            </p:nvSpPr>
            <p:spPr>
              <a:xfrm>
                <a:off x="0" y="0"/>
                <a:ext cx="34877" cy="153618"/>
              </a:xfrm>
              <a:custGeom>
                <a:avLst/>
                <a:gdLst/>
                <a:ahLst/>
                <a:cxnLst/>
                <a:rect l="l" t="t" r="r" b="b"/>
                <a:pathLst>
                  <a:path w="34877" h="153618">
                    <a:moveTo>
                      <a:pt x="0" y="0"/>
                    </a:moveTo>
                    <a:lnTo>
                      <a:pt x="34877" y="0"/>
                    </a:lnTo>
                    <a:lnTo>
                      <a:pt x="34877" y="153618"/>
                    </a:lnTo>
                    <a:lnTo>
                      <a:pt x="0" y="153618"/>
                    </a:lnTo>
                    <a:close/>
                  </a:path>
                </a:pathLst>
              </a:custGeom>
              <a:solidFill>
                <a:srgbClr val="36E9FD"/>
              </a:solidFill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43" name="TextBox 24">
                <a:extLst>
                  <a:ext uri="{FF2B5EF4-FFF2-40B4-BE49-F238E27FC236}">
                    <a16:creationId xmlns:a16="http://schemas.microsoft.com/office/drawing/2014/main" id="{E72871F0-58E6-6CDD-9EC2-299084A45239}"/>
                  </a:ext>
                </a:extLst>
              </p:cNvPr>
              <p:cNvSpPr txBox="1"/>
              <p:nvPr/>
            </p:nvSpPr>
            <p:spPr>
              <a:xfrm>
                <a:off x="0" y="57150"/>
                <a:ext cx="34877" cy="9646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67"/>
                  </a:lnSpc>
                </a:pPr>
                <a:endParaRPr/>
              </a:p>
            </p:txBody>
          </p:sp>
        </p:grpSp>
        <p:grpSp>
          <p:nvGrpSpPr>
            <p:cNvPr id="36" name="Group 25">
              <a:extLst>
                <a:ext uri="{FF2B5EF4-FFF2-40B4-BE49-F238E27FC236}">
                  <a16:creationId xmlns:a16="http://schemas.microsoft.com/office/drawing/2014/main" id="{2153B088-F67F-162B-934A-0BE0A4A170DB}"/>
                </a:ext>
              </a:extLst>
            </p:cNvPr>
            <p:cNvGrpSpPr/>
            <p:nvPr/>
          </p:nvGrpSpPr>
          <p:grpSpPr>
            <a:xfrm>
              <a:off x="491598" y="0"/>
              <a:ext cx="176566" cy="777690"/>
              <a:chOff x="0" y="0"/>
              <a:chExt cx="34877" cy="153618"/>
            </a:xfrm>
          </p:grpSpPr>
          <p:sp>
            <p:nvSpPr>
              <p:cNvPr id="40" name="Freeform 26">
                <a:extLst>
                  <a:ext uri="{FF2B5EF4-FFF2-40B4-BE49-F238E27FC236}">
                    <a16:creationId xmlns:a16="http://schemas.microsoft.com/office/drawing/2014/main" id="{12084D91-56C1-1FC5-CB70-6A32460D0950}"/>
                  </a:ext>
                </a:extLst>
              </p:cNvPr>
              <p:cNvSpPr/>
              <p:nvPr/>
            </p:nvSpPr>
            <p:spPr>
              <a:xfrm>
                <a:off x="0" y="0"/>
                <a:ext cx="34877" cy="153618"/>
              </a:xfrm>
              <a:custGeom>
                <a:avLst/>
                <a:gdLst/>
                <a:ahLst/>
                <a:cxnLst/>
                <a:rect l="l" t="t" r="r" b="b"/>
                <a:pathLst>
                  <a:path w="34877" h="153618">
                    <a:moveTo>
                      <a:pt x="0" y="0"/>
                    </a:moveTo>
                    <a:lnTo>
                      <a:pt x="34877" y="0"/>
                    </a:lnTo>
                    <a:lnTo>
                      <a:pt x="34877" y="153618"/>
                    </a:lnTo>
                    <a:lnTo>
                      <a:pt x="0" y="153618"/>
                    </a:lnTo>
                    <a:close/>
                  </a:path>
                </a:pathLst>
              </a:custGeom>
              <a:solidFill>
                <a:srgbClr val="07A6B7"/>
              </a:solidFill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41" name="TextBox 27">
                <a:extLst>
                  <a:ext uri="{FF2B5EF4-FFF2-40B4-BE49-F238E27FC236}">
                    <a16:creationId xmlns:a16="http://schemas.microsoft.com/office/drawing/2014/main" id="{58F80AA3-00C8-1749-8215-4F83C524B969}"/>
                  </a:ext>
                </a:extLst>
              </p:cNvPr>
              <p:cNvSpPr txBox="1"/>
              <p:nvPr/>
            </p:nvSpPr>
            <p:spPr>
              <a:xfrm>
                <a:off x="0" y="57150"/>
                <a:ext cx="34877" cy="9646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67"/>
                  </a:lnSpc>
                </a:pPr>
                <a:endParaRPr/>
              </a:p>
            </p:txBody>
          </p:sp>
        </p:grpSp>
        <p:grpSp>
          <p:nvGrpSpPr>
            <p:cNvPr id="37" name="Group 28">
              <a:extLst>
                <a:ext uri="{FF2B5EF4-FFF2-40B4-BE49-F238E27FC236}">
                  <a16:creationId xmlns:a16="http://schemas.microsoft.com/office/drawing/2014/main" id="{07D8F6F3-E719-9DBD-5614-4AC0C636E1D8}"/>
                </a:ext>
              </a:extLst>
            </p:cNvPr>
            <p:cNvGrpSpPr/>
            <p:nvPr/>
          </p:nvGrpSpPr>
          <p:grpSpPr>
            <a:xfrm>
              <a:off x="659383" y="0"/>
              <a:ext cx="714902" cy="930087"/>
              <a:chOff x="0" y="0"/>
              <a:chExt cx="141215" cy="183721"/>
            </a:xfrm>
          </p:grpSpPr>
          <p:sp>
            <p:nvSpPr>
              <p:cNvPr id="38" name="Freeform 29">
                <a:extLst>
                  <a:ext uri="{FF2B5EF4-FFF2-40B4-BE49-F238E27FC236}">
                    <a16:creationId xmlns:a16="http://schemas.microsoft.com/office/drawing/2014/main" id="{85481F65-37CB-4883-DDC5-3C5268A6F51B}"/>
                  </a:ext>
                </a:extLst>
              </p:cNvPr>
              <p:cNvSpPr/>
              <p:nvPr/>
            </p:nvSpPr>
            <p:spPr>
              <a:xfrm>
                <a:off x="0" y="0"/>
                <a:ext cx="141215" cy="153618"/>
              </a:xfrm>
              <a:custGeom>
                <a:avLst/>
                <a:gdLst/>
                <a:ahLst/>
                <a:cxnLst/>
                <a:rect l="l" t="t" r="r" b="b"/>
                <a:pathLst>
                  <a:path w="141215" h="153618">
                    <a:moveTo>
                      <a:pt x="0" y="0"/>
                    </a:moveTo>
                    <a:lnTo>
                      <a:pt x="141215" y="0"/>
                    </a:lnTo>
                    <a:lnTo>
                      <a:pt x="141215" y="153618"/>
                    </a:lnTo>
                    <a:lnTo>
                      <a:pt x="0" y="153618"/>
                    </a:lnTo>
                    <a:close/>
                  </a:path>
                </a:pathLst>
              </a:custGeom>
              <a:solidFill>
                <a:srgbClr val="034768"/>
              </a:solidFill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39" name="TextBox 30">
                <a:extLst>
                  <a:ext uri="{FF2B5EF4-FFF2-40B4-BE49-F238E27FC236}">
                    <a16:creationId xmlns:a16="http://schemas.microsoft.com/office/drawing/2014/main" id="{12E07A4E-1582-41E2-4E5C-62F85FAF5BDF}"/>
                  </a:ext>
                </a:extLst>
              </p:cNvPr>
              <p:cNvSpPr txBox="1"/>
              <p:nvPr/>
            </p:nvSpPr>
            <p:spPr>
              <a:xfrm>
                <a:off x="0" y="30103"/>
                <a:ext cx="141215" cy="153618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algn="ctr">
                  <a:lnSpc>
                    <a:spcPts val="1543"/>
                  </a:lnSpc>
                </a:pPr>
                <a:r>
                  <a:rPr lang="he-IL" sz="3086" b="1" dirty="0">
                    <a:solidFill>
                      <a:srgbClr val="FFFFFF"/>
                    </a:solidFill>
                    <a:latin typeface="DM Sans Bold"/>
                    <a:ea typeface="DM Sans Bold"/>
                    <a:cs typeface="DM Sans Bold"/>
                    <a:sym typeface="DM Sans Bold"/>
                  </a:rPr>
                  <a:t>9</a:t>
                </a:r>
                <a:endParaRPr lang="en-US" sz="3086" b="1" dirty="0">
                  <a:solidFill>
                    <a:srgbClr val="FFFFFF"/>
                  </a:solidFill>
                  <a:latin typeface="DM Sans Bold"/>
                  <a:ea typeface="DM Sans Bold"/>
                  <a:cs typeface="DM Sans Bold"/>
                  <a:sym typeface="DM Sans Bold"/>
                </a:endParaRPr>
              </a:p>
            </p:txBody>
          </p:sp>
        </p:grpSp>
      </p:grpSp>
    </p:spTree>
  </p:cSld>
  <p:clrMapOvr>
    <a:masterClrMapping/>
  </p:clrMapOvr>
  <p:transition spd="slow">
    <p:cover dir="r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1413</Words>
  <Application>Microsoft Macintosh PowerPoint</Application>
  <PresentationFormat>מותאם אישית</PresentationFormat>
  <Paragraphs>212</Paragraphs>
  <Slides>15</Slides>
  <Notes>14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9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15</vt:i4>
      </vt:variant>
    </vt:vector>
  </HeadingPairs>
  <TitlesOfParts>
    <vt:vector size="25" baseType="lpstr">
      <vt:lpstr>Montserrat Semi-Bold</vt:lpstr>
      <vt:lpstr>DM Sans Bold</vt:lpstr>
      <vt:lpstr>Calibri</vt:lpstr>
      <vt:lpstr>Raleway Bold</vt:lpstr>
      <vt:lpstr>Raleway</vt:lpstr>
      <vt:lpstr>DM Sans</vt:lpstr>
      <vt:lpstr>Montserrat</vt:lpstr>
      <vt:lpstr>Montserrat Heavy</vt:lpstr>
      <vt:lpstr>Arial</vt:lpstr>
      <vt:lpstr>Office Theme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BodyTrack</dc:title>
  <cp:lastModifiedBy>אלעד קראוז</cp:lastModifiedBy>
  <cp:revision>2</cp:revision>
  <dcterms:created xsi:type="dcterms:W3CDTF">2006-08-16T00:00:00Z</dcterms:created>
  <dcterms:modified xsi:type="dcterms:W3CDTF">2025-07-13T14:01:30Z</dcterms:modified>
  <dc:identifier>DAGpYYaT8OQ</dc:identifier>
</cp:coreProperties>
</file>